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90" r:id="rId4"/>
    <p:sldId id="291" r:id="rId5"/>
    <p:sldId id="273" r:id="rId6"/>
    <p:sldId id="289" r:id="rId7"/>
    <p:sldId id="275" r:id="rId8"/>
    <p:sldId id="288" r:id="rId9"/>
    <p:sldId id="277" r:id="rId10"/>
    <p:sldId id="279" r:id="rId11"/>
    <p:sldId id="258" r:id="rId12"/>
    <p:sldId id="281" r:id="rId13"/>
    <p:sldId id="283" r:id="rId14"/>
    <p:sldId id="282" r:id="rId15"/>
    <p:sldId id="299" r:id="rId16"/>
    <p:sldId id="267" r:id="rId17"/>
    <p:sldId id="280" r:id="rId18"/>
    <p:sldId id="298" r:id="rId19"/>
    <p:sldId id="259" r:id="rId20"/>
    <p:sldId id="264" r:id="rId21"/>
    <p:sldId id="292" r:id="rId22"/>
    <p:sldId id="270" r:id="rId23"/>
    <p:sldId id="265" r:id="rId24"/>
    <p:sldId id="294" r:id="rId25"/>
    <p:sldId id="271" r:id="rId26"/>
    <p:sldId id="263" r:id="rId27"/>
    <p:sldId id="295" r:id="rId28"/>
    <p:sldId id="268" r:id="rId29"/>
    <p:sldId id="260" r:id="rId30"/>
    <p:sldId id="296" r:id="rId31"/>
    <p:sldId id="269" r:id="rId32"/>
    <p:sldId id="266" r:id="rId33"/>
    <p:sldId id="272" r:id="rId34"/>
    <p:sldId id="297" r:id="rId35"/>
    <p:sldId id="286" r:id="rId36"/>
    <p:sldId id="300" r:id="rId37"/>
    <p:sldId id="287" r:id="rId38"/>
    <p:sldId id="28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E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89904" autoAdjust="0"/>
  </p:normalViewPr>
  <p:slideViewPr>
    <p:cSldViewPr snapToGrid="0" snapToObjects="1">
      <p:cViewPr>
        <p:scale>
          <a:sx n="100" d="100"/>
          <a:sy n="100" d="100"/>
        </p:scale>
        <p:origin x="45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E89DE-8C61-BB4F-8156-220A2E4B489E}" type="doc">
      <dgm:prSet loTypeId="urn:microsoft.com/office/officeart/2005/8/layout/vList3" loCatId="" qsTypeId="urn:microsoft.com/office/officeart/2005/8/quickstyle/simple1" qsCatId="simple" csTypeId="urn:microsoft.com/office/officeart/2005/8/colors/accent1_2" csCatId="accent1" phldr="1"/>
      <dgm:spPr/>
    </dgm:pt>
    <dgm:pt modelId="{A7BAD530-B7CF-8D40-97B4-79C19DE17E1A}">
      <dgm:prSet phldrT="[Text]"/>
      <dgm:spPr/>
      <dgm:t>
        <a:bodyPr/>
        <a:lstStyle/>
        <a:p>
          <a:r>
            <a:rPr lang="en-US" dirty="0" smtClean="0"/>
            <a:t>Getting Data</a:t>
          </a:r>
          <a:endParaRPr lang="en-US" dirty="0"/>
        </a:p>
      </dgm:t>
    </dgm:pt>
    <dgm:pt modelId="{E2E2FE62-9C3C-694E-A0B1-59C56264CE46}" type="parTrans" cxnId="{42BB7FBE-D3F7-9245-B341-1760598E92A7}">
      <dgm:prSet/>
      <dgm:spPr/>
      <dgm:t>
        <a:bodyPr/>
        <a:lstStyle/>
        <a:p>
          <a:endParaRPr lang="en-US"/>
        </a:p>
      </dgm:t>
    </dgm:pt>
    <dgm:pt modelId="{1E61DC12-DB0E-914B-BCF0-5BC38EF09966}" type="sibTrans" cxnId="{42BB7FBE-D3F7-9245-B341-1760598E92A7}">
      <dgm:prSet/>
      <dgm:spPr/>
      <dgm:t>
        <a:bodyPr/>
        <a:lstStyle/>
        <a:p>
          <a:endParaRPr lang="en-US"/>
        </a:p>
      </dgm:t>
    </dgm:pt>
    <dgm:pt modelId="{332BE16C-7F3D-7B46-9BF2-80E084F26BDE}">
      <dgm:prSet phldrT="[Text]"/>
      <dgm:spPr/>
      <dgm:t>
        <a:bodyPr/>
        <a:lstStyle/>
        <a:p>
          <a:r>
            <a:rPr lang="en-US" altLang="zh-CN" dirty="0" smtClean="0"/>
            <a:t>Mapping</a:t>
          </a:r>
          <a:endParaRPr lang="en-US" dirty="0"/>
        </a:p>
      </dgm:t>
    </dgm:pt>
    <dgm:pt modelId="{E2468D29-DCF0-CA44-A837-30426D732C48}" type="parTrans" cxnId="{023C9C9D-BFF5-7C45-8E36-B4434EF8D842}">
      <dgm:prSet/>
      <dgm:spPr/>
      <dgm:t>
        <a:bodyPr/>
        <a:lstStyle/>
        <a:p>
          <a:endParaRPr lang="en-US"/>
        </a:p>
      </dgm:t>
    </dgm:pt>
    <dgm:pt modelId="{DD42C988-C1BD-6240-A513-CF4757E321C0}" type="sibTrans" cxnId="{023C9C9D-BFF5-7C45-8E36-B4434EF8D842}">
      <dgm:prSet/>
      <dgm:spPr/>
      <dgm:t>
        <a:bodyPr/>
        <a:lstStyle/>
        <a:p>
          <a:endParaRPr lang="en-US"/>
        </a:p>
      </dgm:t>
    </dgm:pt>
    <dgm:pt modelId="{FD7B011B-77D4-414A-AB10-8112B14DDDC2}">
      <dgm:prSet/>
      <dgm:spPr/>
      <dgm:t>
        <a:bodyPr/>
        <a:lstStyle/>
        <a:p>
          <a:r>
            <a:rPr lang="en-US" dirty="0" smtClean="0"/>
            <a:t>Kiva Team</a:t>
          </a:r>
          <a:endParaRPr lang="en-US" dirty="0"/>
        </a:p>
      </dgm:t>
    </dgm:pt>
    <dgm:pt modelId="{A8377237-4F75-7742-8CAF-EB4F7B00403C}" type="parTrans" cxnId="{629EC286-DA48-6A48-BEE0-CDC918733801}">
      <dgm:prSet/>
      <dgm:spPr/>
      <dgm:t>
        <a:bodyPr/>
        <a:lstStyle/>
        <a:p>
          <a:endParaRPr lang="en-US"/>
        </a:p>
      </dgm:t>
    </dgm:pt>
    <dgm:pt modelId="{3628C6FE-98D8-124B-A5BF-AEAD03065B8D}" type="sibTrans" cxnId="{629EC286-DA48-6A48-BEE0-CDC918733801}">
      <dgm:prSet/>
      <dgm:spPr/>
      <dgm:t>
        <a:bodyPr/>
        <a:lstStyle/>
        <a:p>
          <a:endParaRPr lang="en-US"/>
        </a:p>
      </dgm:t>
    </dgm:pt>
    <dgm:pt modelId="{EE2CB286-AB13-FA45-94C0-C42C12F9BE19}">
      <dgm:prSet phldrT="[Text]"/>
      <dgm:spPr/>
      <dgm:t>
        <a:bodyPr/>
        <a:lstStyle/>
        <a:p>
          <a:r>
            <a:rPr lang="en-US" dirty="0" smtClean="0"/>
            <a:t>Graphs</a:t>
          </a:r>
          <a:endParaRPr lang="en-US" dirty="0"/>
        </a:p>
      </dgm:t>
    </dgm:pt>
    <dgm:pt modelId="{D22F1CCC-45F4-1841-8EC5-77B049167F29}" type="sibTrans" cxnId="{A38A3903-5289-F04F-8C8C-9F7C03EDEF34}">
      <dgm:prSet/>
      <dgm:spPr/>
      <dgm:t>
        <a:bodyPr/>
        <a:lstStyle/>
        <a:p>
          <a:endParaRPr lang="en-US"/>
        </a:p>
      </dgm:t>
    </dgm:pt>
    <dgm:pt modelId="{22919516-4105-5A47-AAF2-EAAC1D475E66}" type="parTrans" cxnId="{A38A3903-5289-F04F-8C8C-9F7C03EDEF34}">
      <dgm:prSet/>
      <dgm:spPr/>
      <dgm:t>
        <a:bodyPr/>
        <a:lstStyle/>
        <a:p>
          <a:endParaRPr lang="en-US"/>
        </a:p>
      </dgm:t>
    </dgm:pt>
    <dgm:pt modelId="{994934A4-4211-4F07-A305-04FF303EE94C}">
      <dgm:prSet phldrT="[Text]"/>
      <dgm:spPr/>
      <dgm:t>
        <a:bodyPr/>
        <a:lstStyle/>
        <a:p>
          <a:r>
            <a:rPr lang="en-US" altLang="zh-CN" dirty="0" smtClean="0"/>
            <a:t>R</a:t>
          </a:r>
          <a:r>
            <a:rPr lang="en-US" dirty="0" smtClean="0"/>
            <a:t>egressio</a:t>
          </a:r>
          <a:r>
            <a:rPr lang="en-US" altLang="zh-CN" dirty="0" smtClean="0"/>
            <a:t>n</a:t>
          </a:r>
          <a:endParaRPr lang="en-US" dirty="0"/>
        </a:p>
      </dgm:t>
    </dgm:pt>
    <dgm:pt modelId="{82040D31-84E6-459B-B6DF-4EED45DB29BE}" type="parTrans" cxnId="{5720C1A0-ED85-4506-B4AB-910991D0CCB4}">
      <dgm:prSet/>
      <dgm:spPr/>
      <dgm:t>
        <a:bodyPr/>
        <a:lstStyle/>
        <a:p>
          <a:endParaRPr lang="en-US"/>
        </a:p>
      </dgm:t>
    </dgm:pt>
    <dgm:pt modelId="{0B35CFDC-B985-46C9-85C1-1AF7E7872D17}" type="sibTrans" cxnId="{5720C1A0-ED85-4506-B4AB-910991D0CCB4}">
      <dgm:prSet/>
      <dgm:spPr/>
      <dgm:t>
        <a:bodyPr/>
        <a:lstStyle/>
        <a:p>
          <a:endParaRPr lang="en-US"/>
        </a:p>
      </dgm:t>
    </dgm:pt>
    <dgm:pt modelId="{D36E1FDA-F1A2-1B42-8906-F69E3B321B18}" type="pres">
      <dgm:prSet presAssocID="{B7EE89DE-8C61-BB4F-8156-220A2E4B489E}" presName="linearFlow" presStyleCnt="0">
        <dgm:presLayoutVars>
          <dgm:dir/>
          <dgm:resizeHandles val="exact"/>
        </dgm:presLayoutVars>
      </dgm:prSet>
      <dgm:spPr/>
    </dgm:pt>
    <dgm:pt modelId="{A886ED89-1B55-0C4F-9030-1401ABB403EF}" type="pres">
      <dgm:prSet presAssocID="{FD7B011B-77D4-414A-AB10-8112B14DDDC2}" presName="composite" presStyleCnt="0"/>
      <dgm:spPr/>
    </dgm:pt>
    <dgm:pt modelId="{995E0F6C-B1A5-5744-82F7-43304C91D045}" type="pres">
      <dgm:prSet presAssocID="{FD7B011B-77D4-414A-AB10-8112B14DDDC2}" presName="imgShp" presStyleLbl="fgImgPlace1" presStyleIdx="0" presStyleCnt="5"/>
      <dgm:spPr>
        <a:blipFill rotWithShape="1">
          <a:blip xmlns:r="http://schemas.openxmlformats.org/officeDocument/2006/relationships" r:embed="rId1"/>
          <a:stretch>
            <a:fillRect/>
          </a:stretch>
        </a:blipFill>
      </dgm:spPr>
      <dgm:t>
        <a:bodyPr/>
        <a:lstStyle/>
        <a:p>
          <a:endParaRPr lang="en-US"/>
        </a:p>
      </dgm:t>
    </dgm:pt>
    <dgm:pt modelId="{1938241E-D38E-FB45-B7A7-C2C8BA661A97}" type="pres">
      <dgm:prSet presAssocID="{FD7B011B-77D4-414A-AB10-8112B14DDDC2}" presName="txShp" presStyleLbl="node1" presStyleIdx="0" presStyleCnt="5">
        <dgm:presLayoutVars>
          <dgm:bulletEnabled val="1"/>
        </dgm:presLayoutVars>
      </dgm:prSet>
      <dgm:spPr/>
      <dgm:t>
        <a:bodyPr/>
        <a:lstStyle/>
        <a:p>
          <a:endParaRPr lang="en-US"/>
        </a:p>
      </dgm:t>
    </dgm:pt>
    <dgm:pt modelId="{4381FD42-C51C-F84D-B785-368730327D34}" type="pres">
      <dgm:prSet presAssocID="{3628C6FE-98D8-124B-A5BF-AEAD03065B8D}" presName="spacing" presStyleCnt="0"/>
      <dgm:spPr/>
    </dgm:pt>
    <dgm:pt modelId="{BEFDC08E-BF36-F444-BEDC-6AFDF9A323C7}" type="pres">
      <dgm:prSet presAssocID="{A7BAD530-B7CF-8D40-97B4-79C19DE17E1A}" presName="composite" presStyleCnt="0"/>
      <dgm:spPr/>
    </dgm:pt>
    <dgm:pt modelId="{81EF5320-ABE3-3C44-912B-C286FC4FBE56}" type="pres">
      <dgm:prSet presAssocID="{A7BAD530-B7CF-8D40-97B4-79C19DE17E1A}" presName="imgShp" presStyleLbl="fgImgPlace1" presStyleIdx="1" presStyleCnt="5"/>
      <dgm:spPr/>
    </dgm:pt>
    <dgm:pt modelId="{5C04354A-B296-4841-BA6B-16F1B657BF5F}" type="pres">
      <dgm:prSet presAssocID="{A7BAD530-B7CF-8D40-97B4-79C19DE17E1A}" presName="txShp" presStyleLbl="node1" presStyleIdx="1" presStyleCnt="5">
        <dgm:presLayoutVars>
          <dgm:bulletEnabled val="1"/>
        </dgm:presLayoutVars>
      </dgm:prSet>
      <dgm:spPr/>
      <dgm:t>
        <a:bodyPr/>
        <a:lstStyle/>
        <a:p>
          <a:endParaRPr lang="en-US"/>
        </a:p>
      </dgm:t>
    </dgm:pt>
    <dgm:pt modelId="{93B077DB-0436-F240-90D5-9675F86A0773}" type="pres">
      <dgm:prSet presAssocID="{1E61DC12-DB0E-914B-BCF0-5BC38EF09966}" presName="spacing" presStyleCnt="0"/>
      <dgm:spPr/>
    </dgm:pt>
    <dgm:pt modelId="{ADE39192-C8D1-1B4A-88D6-90B104B9B7BF}" type="pres">
      <dgm:prSet presAssocID="{EE2CB286-AB13-FA45-94C0-C42C12F9BE19}" presName="composite" presStyleCnt="0"/>
      <dgm:spPr/>
    </dgm:pt>
    <dgm:pt modelId="{7DE4EAC5-F0FE-FA48-9CF0-3E7F1AD6F274}" type="pres">
      <dgm:prSet presAssocID="{EE2CB286-AB13-FA45-94C0-C42C12F9BE19}" presName="imgShp" presStyleLbl="fgImgPlace1" presStyleIdx="2" presStyleCnt="5"/>
      <dgm:spPr/>
    </dgm:pt>
    <dgm:pt modelId="{67D8508C-41C3-5C4D-B061-264EDB3A1BE6}" type="pres">
      <dgm:prSet presAssocID="{EE2CB286-AB13-FA45-94C0-C42C12F9BE19}" presName="txShp" presStyleLbl="node1" presStyleIdx="2" presStyleCnt="5">
        <dgm:presLayoutVars>
          <dgm:bulletEnabled val="1"/>
        </dgm:presLayoutVars>
      </dgm:prSet>
      <dgm:spPr/>
      <dgm:t>
        <a:bodyPr/>
        <a:lstStyle/>
        <a:p>
          <a:endParaRPr lang="en-US"/>
        </a:p>
      </dgm:t>
    </dgm:pt>
    <dgm:pt modelId="{FAA54735-9EA5-C24C-8F89-77A62E71BCC7}" type="pres">
      <dgm:prSet presAssocID="{D22F1CCC-45F4-1841-8EC5-77B049167F29}" presName="spacing" presStyleCnt="0"/>
      <dgm:spPr/>
    </dgm:pt>
    <dgm:pt modelId="{6CBBFD5B-2241-43BB-9E8D-F00EA9C50FFC}" type="pres">
      <dgm:prSet presAssocID="{994934A4-4211-4F07-A305-04FF303EE94C}" presName="composite" presStyleCnt="0"/>
      <dgm:spPr/>
    </dgm:pt>
    <dgm:pt modelId="{8BF2BA25-FAE7-4F0B-90F8-3C83CC34B984}" type="pres">
      <dgm:prSet presAssocID="{994934A4-4211-4F07-A305-04FF303EE94C}" presName="imgShp" presStyleLbl="fgImgPlace1" presStyleIdx="3" presStyleCnt="5"/>
      <dgm:spPr/>
    </dgm:pt>
    <dgm:pt modelId="{B5E8E308-027D-4C67-8E65-4EB33946BB66}" type="pres">
      <dgm:prSet presAssocID="{994934A4-4211-4F07-A305-04FF303EE94C}" presName="txShp" presStyleLbl="node1" presStyleIdx="3" presStyleCnt="5">
        <dgm:presLayoutVars>
          <dgm:bulletEnabled val="1"/>
        </dgm:presLayoutVars>
      </dgm:prSet>
      <dgm:spPr/>
      <dgm:t>
        <a:bodyPr/>
        <a:lstStyle/>
        <a:p>
          <a:endParaRPr lang="en-US"/>
        </a:p>
      </dgm:t>
    </dgm:pt>
    <dgm:pt modelId="{549E18C9-720B-43DD-85DA-95C4C12024B2}" type="pres">
      <dgm:prSet presAssocID="{0B35CFDC-B985-46C9-85C1-1AF7E7872D17}" presName="spacing" presStyleCnt="0"/>
      <dgm:spPr/>
    </dgm:pt>
    <dgm:pt modelId="{0A6905AE-9639-0C4F-98D6-213CA02EAB85}" type="pres">
      <dgm:prSet presAssocID="{332BE16C-7F3D-7B46-9BF2-80E084F26BDE}" presName="composite" presStyleCnt="0"/>
      <dgm:spPr/>
    </dgm:pt>
    <dgm:pt modelId="{4CF021BD-6EEC-8140-9187-B1877E2C83EC}" type="pres">
      <dgm:prSet presAssocID="{332BE16C-7F3D-7B46-9BF2-80E084F26BDE}" presName="imgShp" presStyleLbl="fgImgPlace1" presStyleIdx="4" presStyleCnt="5"/>
      <dgm:spPr/>
    </dgm:pt>
    <dgm:pt modelId="{139C8BE4-7D85-2247-B7B6-1276EB341545}" type="pres">
      <dgm:prSet presAssocID="{332BE16C-7F3D-7B46-9BF2-80E084F26BDE}" presName="txShp" presStyleLbl="node1" presStyleIdx="4" presStyleCnt="5">
        <dgm:presLayoutVars>
          <dgm:bulletEnabled val="1"/>
        </dgm:presLayoutVars>
      </dgm:prSet>
      <dgm:spPr/>
      <dgm:t>
        <a:bodyPr/>
        <a:lstStyle/>
        <a:p>
          <a:endParaRPr lang="en-US"/>
        </a:p>
      </dgm:t>
    </dgm:pt>
  </dgm:ptLst>
  <dgm:cxnLst>
    <dgm:cxn modelId="{B924D0F7-E6C7-8048-BCEF-B21140E0B378}" type="presOf" srcId="{A7BAD530-B7CF-8D40-97B4-79C19DE17E1A}" destId="{5C04354A-B296-4841-BA6B-16F1B657BF5F}" srcOrd="0" destOrd="0" presId="urn:microsoft.com/office/officeart/2005/8/layout/vList3"/>
    <dgm:cxn modelId="{EAD909F9-6BDD-460D-929E-1AE4443B9528}" type="presOf" srcId="{994934A4-4211-4F07-A305-04FF303EE94C}" destId="{B5E8E308-027D-4C67-8E65-4EB33946BB66}" srcOrd="0" destOrd="0" presId="urn:microsoft.com/office/officeart/2005/8/layout/vList3"/>
    <dgm:cxn modelId="{6747A3BF-8BA5-5141-AE03-F809AE9C5C7F}" type="presOf" srcId="{EE2CB286-AB13-FA45-94C0-C42C12F9BE19}" destId="{67D8508C-41C3-5C4D-B061-264EDB3A1BE6}" srcOrd="0" destOrd="0" presId="urn:microsoft.com/office/officeart/2005/8/layout/vList3"/>
    <dgm:cxn modelId="{5720C1A0-ED85-4506-B4AB-910991D0CCB4}" srcId="{B7EE89DE-8C61-BB4F-8156-220A2E4B489E}" destId="{994934A4-4211-4F07-A305-04FF303EE94C}" srcOrd="3" destOrd="0" parTransId="{82040D31-84E6-459B-B6DF-4EED45DB29BE}" sibTransId="{0B35CFDC-B985-46C9-85C1-1AF7E7872D17}"/>
    <dgm:cxn modelId="{629EC286-DA48-6A48-BEE0-CDC918733801}" srcId="{B7EE89DE-8C61-BB4F-8156-220A2E4B489E}" destId="{FD7B011B-77D4-414A-AB10-8112B14DDDC2}" srcOrd="0" destOrd="0" parTransId="{A8377237-4F75-7742-8CAF-EB4F7B00403C}" sibTransId="{3628C6FE-98D8-124B-A5BF-AEAD03065B8D}"/>
    <dgm:cxn modelId="{023C9C9D-BFF5-7C45-8E36-B4434EF8D842}" srcId="{B7EE89DE-8C61-BB4F-8156-220A2E4B489E}" destId="{332BE16C-7F3D-7B46-9BF2-80E084F26BDE}" srcOrd="4" destOrd="0" parTransId="{E2468D29-DCF0-CA44-A837-30426D732C48}" sibTransId="{DD42C988-C1BD-6240-A513-CF4757E321C0}"/>
    <dgm:cxn modelId="{42BB7FBE-D3F7-9245-B341-1760598E92A7}" srcId="{B7EE89DE-8C61-BB4F-8156-220A2E4B489E}" destId="{A7BAD530-B7CF-8D40-97B4-79C19DE17E1A}" srcOrd="1" destOrd="0" parTransId="{E2E2FE62-9C3C-694E-A0B1-59C56264CE46}" sibTransId="{1E61DC12-DB0E-914B-BCF0-5BC38EF09966}"/>
    <dgm:cxn modelId="{949F548D-9656-3D4D-B5DC-C9C3EDEB2634}" type="presOf" srcId="{B7EE89DE-8C61-BB4F-8156-220A2E4B489E}" destId="{D36E1FDA-F1A2-1B42-8906-F69E3B321B18}" srcOrd="0" destOrd="0" presId="urn:microsoft.com/office/officeart/2005/8/layout/vList3"/>
    <dgm:cxn modelId="{8A8282ED-8279-044E-A3A3-F83E9A0956CD}" type="presOf" srcId="{FD7B011B-77D4-414A-AB10-8112B14DDDC2}" destId="{1938241E-D38E-FB45-B7A7-C2C8BA661A97}" srcOrd="0" destOrd="0" presId="urn:microsoft.com/office/officeart/2005/8/layout/vList3"/>
    <dgm:cxn modelId="{321A1623-EDD9-2F45-BE9B-E7BB2670435B}" type="presOf" srcId="{332BE16C-7F3D-7B46-9BF2-80E084F26BDE}" destId="{139C8BE4-7D85-2247-B7B6-1276EB341545}" srcOrd="0" destOrd="0" presId="urn:microsoft.com/office/officeart/2005/8/layout/vList3"/>
    <dgm:cxn modelId="{A38A3903-5289-F04F-8C8C-9F7C03EDEF34}" srcId="{B7EE89DE-8C61-BB4F-8156-220A2E4B489E}" destId="{EE2CB286-AB13-FA45-94C0-C42C12F9BE19}" srcOrd="2" destOrd="0" parTransId="{22919516-4105-5A47-AAF2-EAAC1D475E66}" sibTransId="{D22F1CCC-45F4-1841-8EC5-77B049167F29}"/>
    <dgm:cxn modelId="{E39110C5-4EB0-5740-8DCC-CFCB45A4BABB}" type="presParOf" srcId="{D36E1FDA-F1A2-1B42-8906-F69E3B321B18}" destId="{A886ED89-1B55-0C4F-9030-1401ABB403EF}" srcOrd="0" destOrd="0" presId="urn:microsoft.com/office/officeart/2005/8/layout/vList3"/>
    <dgm:cxn modelId="{CADDE59E-24D8-CD45-9F12-5DB0BFFDDC4E}" type="presParOf" srcId="{A886ED89-1B55-0C4F-9030-1401ABB403EF}" destId="{995E0F6C-B1A5-5744-82F7-43304C91D045}" srcOrd="0" destOrd="0" presId="urn:microsoft.com/office/officeart/2005/8/layout/vList3"/>
    <dgm:cxn modelId="{FAB70A11-1ACF-C141-B476-53052964E643}" type="presParOf" srcId="{A886ED89-1B55-0C4F-9030-1401ABB403EF}" destId="{1938241E-D38E-FB45-B7A7-C2C8BA661A97}" srcOrd="1" destOrd="0" presId="urn:microsoft.com/office/officeart/2005/8/layout/vList3"/>
    <dgm:cxn modelId="{F1C99A2E-50D5-C14D-AA47-272562A664A8}" type="presParOf" srcId="{D36E1FDA-F1A2-1B42-8906-F69E3B321B18}" destId="{4381FD42-C51C-F84D-B785-368730327D34}" srcOrd="1" destOrd="0" presId="urn:microsoft.com/office/officeart/2005/8/layout/vList3"/>
    <dgm:cxn modelId="{0B3B3F6E-0402-114C-B457-D34471406546}" type="presParOf" srcId="{D36E1FDA-F1A2-1B42-8906-F69E3B321B18}" destId="{BEFDC08E-BF36-F444-BEDC-6AFDF9A323C7}" srcOrd="2" destOrd="0" presId="urn:microsoft.com/office/officeart/2005/8/layout/vList3"/>
    <dgm:cxn modelId="{AAF7A9C1-CEC0-EC41-85EE-210A78D59E01}" type="presParOf" srcId="{BEFDC08E-BF36-F444-BEDC-6AFDF9A323C7}" destId="{81EF5320-ABE3-3C44-912B-C286FC4FBE56}" srcOrd="0" destOrd="0" presId="urn:microsoft.com/office/officeart/2005/8/layout/vList3"/>
    <dgm:cxn modelId="{E521066B-A581-6D4C-BD4E-9C4BBB19C661}" type="presParOf" srcId="{BEFDC08E-BF36-F444-BEDC-6AFDF9A323C7}" destId="{5C04354A-B296-4841-BA6B-16F1B657BF5F}" srcOrd="1" destOrd="0" presId="urn:microsoft.com/office/officeart/2005/8/layout/vList3"/>
    <dgm:cxn modelId="{B8463DEE-E408-3348-ADBF-D8A1C905F367}" type="presParOf" srcId="{D36E1FDA-F1A2-1B42-8906-F69E3B321B18}" destId="{93B077DB-0436-F240-90D5-9675F86A0773}" srcOrd="3" destOrd="0" presId="urn:microsoft.com/office/officeart/2005/8/layout/vList3"/>
    <dgm:cxn modelId="{81E7D7CC-BABC-614A-87A9-2E290556E52A}" type="presParOf" srcId="{D36E1FDA-F1A2-1B42-8906-F69E3B321B18}" destId="{ADE39192-C8D1-1B4A-88D6-90B104B9B7BF}" srcOrd="4" destOrd="0" presId="urn:microsoft.com/office/officeart/2005/8/layout/vList3"/>
    <dgm:cxn modelId="{34BFD552-B12C-4747-8132-A5D595377457}" type="presParOf" srcId="{ADE39192-C8D1-1B4A-88D6-90B104B9B7BF}" destId="{7DE4EAC5-F0FE-FA48-9CF0-3E7F1AD6F274}" srcOrd="0" destOrd="0" presId="urn:microsoft.com/office/officeart/2005/8/layout/vList3"/>
    <dgm:cxn modelId="{562A844B-6755-9A4C-A3AA-E95497324CDC}" type="presParOf" srcId="{ADE39192-C8D1-1B4A-88D6-90B104B9B7BF}" destId="{67D8508C-41C3-5C4D-B061-264EDB3A1BE6}" srcOrd="1" destOrd="0" presId="urn:microsoft.com/office/officeart/2005/8/layout/vList3"/>
    <dgm:cxn modelId="{8E5DA6A8-9865-2F44-B191-440B504E19FE}" type="presParOf" srcId="{D36E1FDA-F1A2-1B42-8906-F69E3B321B18}" destId="{FAA54735-9EA5-C24C-8F89-77A62E71BCC7}" srcOrd="5" destOrd="0" presId="urn:microsoft.com/office/officeart/2005/8/layout/vList3"/>
    <dgm:cxn modelId="{0C1BCF11-198C-4D76-A2C1-8ADE160FAD2B}" type="presParOf" srcId="{D36E1FDA-F1A2-1B42-8906-F69E3B321B18}" destId="{6CBBFD5B-2241-43BB-9E8D-F00EA9C50FFC}" srcOrd="6" destOrd="0" presId="urn:microsoft.com/office/officeart/2005/8/layout/vList3"/>
    <dgm:cxn modelId="{5C9C50AB-DCA5-429E-9A11-5CEFB8159BBA}" type="presParOf" srcId="{6CBBFD5B-2241-43BB-9E8D-F00EA9C50FFC}" destId="{8BF2BA25-FAE7-4F0B-90F8-3C83CC34B984}" srcOrd="0" destOrd="0" presId="urn:microsoft.com/office/officeart/2005/8/layout/vList3"/>
    <dgm:cxn modelId="{349DED53-EF4A-4843-8EF5-36539C609831}" type="presParOf" srcId="{6CBBFD5B-2241-43BB-9E8D-F00EA9C50FFC}" destId="{B5E8E308-027D-4C67-8E65-4EB33946BB66}" srcOrd="1" destOrd="0" presId="urn:microsoft.com/office/officeart/2005/8/layout/vList3"/>
    <dgm:cxn modelId="{E3ED5692-4AD4-47F8-A6C1-98EC57F574F1}" type="presParOf" srcId="{D36E1FDA-F1A2-1B42-8906-F69E3B321B18}" destId="{549E18C9-720B-43DD-85DA-95C4C12024B2}" srcOrd="7" destOrd="0" presId="urn:microsoft.com/office/officeart/2005/8/layout/vList3"/>
    <dgm:cxn modelId="{492B5BC6-1F97-A848-9F9C-19333F550DAC}" type="presParOf" srcId="{D36E1FDA-F1A2-1B42-8906-F69E3B321B18}" destId="{0A6905AE-9639-0C4F-98D6-213CA02EAB85}" srcOrd="8" destOrd="0" presId="urn:microsoft.com/office/officeart/2005/8/layout/vList3"/>
    <dgm:cxn modelId="{8D2D5B80-250A-BD42-8E94-7B6CF933DC7C}" type="presParOf" srcId="{0A6905AE-9639-0C4F-98D6-213CA02EAB85}" destId="{4CF021BD-6EEC-8140-9187-B1877E2C83EC}" srcOrd="0" destOrd="0" presId="urn:microsoft.com/office/officeart/2005/8/layout/vList3"/>
    <dgm:cxn modelId="{FD79790E-1FFF-F54A-826E-0C3EE8936410}" type="presParOf" srcId="{0A6905AE-9639-0C4F-98D6-213CA02EAB85}" destId="{139C8BE4-7D85-2247-B7B6-1276EB34154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8241E-D38E-FB45-B7A7-C2C8BA661A97}">
      <dsp:nvSpPr>
        <dsp:cNvPr id="0" name=""/>
        <dsp:cNvSpPr/>
      </dsp:nvSpPr>
      <dsp:spPr>
        <a:xfrm rot="10800000">
          <a:off x="1429211" y="1607"/>
          <a:ext cx="5131697" cy="546565"/>
        </a:xfrm>
        <a:prstGeom prst="homePlate">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20" tIns="99060" rIns="184912" bIns="99060" numCol="1" spcCol="1270" anchor="ctr" anchorCtr="0">
          <a:noAutofit/>
        </a:bodyPr>
        <a:lstStyle/>
        <a:p>
          <a:pPr lvl="0" algn="ctr" defTabSz="1155700">
            <a:lnSpc>
              <a:spcPct val="90000"/>
            </a:lnSpc>
            <a:spcBef>
              <a:spcPct val="0"/>
            </a:spcBef>
            <a:spcAft>
              <a:spcPct val="35000"/>
            </a:spcAft>
          </a:pPr>
          <a:r>
            <a:rPr lang="en-US" sz="2600" kern="1200" dirty="0" smtClean="0"/>
            <a:t>Kiva Team</a:t>
          </a:r>
          <a:endParaRPr lang="en-US" sz="2600" kern="1200" dirty="0"/>
        </a:p>
      </dsp:txBody>
      <dsp:txXfrm rot="10800000">
        <a:off x="1565852" y="1607"/>
        <a:ext cx="4995056" cy="546565"/>
      </dsp:txXfrm>
    </dsp:sp>
    <dsp:sp modelId="{995E0F6C-B1A5-5744-82F7-43304C91D045}">
      <dsp:nvSpPr>
        <dsp:cNvPr id="0" name=""/>
        <dsp:cNvSpPr/>
      </dsp:nvSpPr>
      <dsp:spPr>
        <a:xfrm>
          <a:off x="1155929" y="1607"/>
          <a:ext cx="546565" cy="546565"/>
        </a:xfrm>
        <a:prstGeom prst="ellipse">
          <a:avLst/>
        </a:prstGeom>
        <a:blipFill rotWithShape="1">
          <a:blip xmlns:r="http://schemas.openxmlformats.org/officeDocument/2006/relationships" r:embed="rId1"/>
          <a:stretch>
            <a:fillRect/>
          </a:stretch>
        </a:blip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04354A-B296-4841-BA6B-16F1B657BF5F}">
      <dsp:nvSpPr>
        <dsp:cNvPr id="0" name=""/>
        <dsp:cNvSpPr/>
      </dsp:nvSpPr>
      <dsp:spPr>
        <a:xfrm rot="10800000">
          <a:off x="1429211" y="711327"/>
          <a:ext cx="5131697" cy="546565"/>
        </a:xfrm>
        <a:prstGeom prst="homePlate">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20" tIns="99060" rIns="184912" bIns="99060" numCol="1" spcCol="1270" anchor="ctr" anchorCtr="0">
          <a:noAutofit/>
        </a:bodyPr>
        <a:lstStyle/>
        <a:p>
          <a:pPr lvl="0" algn="ctr" defTabSz="1155700">
            <a:lnSpc>
              <a:spcPct val="90000"/>
            </a:lnSpc>
            <a:spcBef>
              <a:spcPct val="0"/>
            </a:spcBef>
            <a:spcAft>
              <a:spcPct val="35000"/>
            </a:spcAft>
          </a:pPr>
          <a:r>
            <a:rPr lang="en-US" sz="2600" kern="1200" dirty="0" smtClean="0"/>
            <a:t>Getting Data</a:t>
          </a:r>
          <a:endParaRPr lang="en-US" sz="2600" kern="1200" dirty="0"/>
        </a:p>
      </dsp:txBody>
      <dsp:txXfrm rot="10800000">
        <a:off x="1565852" y="711327"/>
        <a:ext cx="4995056" cy="546565"/>
      </dsp:txXfrm>
    </dsp:sp>
    <dsp:sp modelId="{81EF5320-ABE3-3C44-912B-C286FC4FBE56}">
      <dsp:nvSpPr>
        <dsp:cNvPr id="0" name=""/>
        <dsp:cNvSpPr/>
      </dsp:nvSpPr>
      <dsp:spPr>
        <a:xfrm>
          <a:off x="1155929" y="711327"/>
          <a:ext cx="546565" cy="546565"/>
        </a:xfrm>
        <a:prstGeom prst="ellipse">
          <a:avLst/>
        </a:prstGeom>
        <a:solidFill>
          <a:schemeClr val="accent1">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8508C-41C3-5C4D-B061-264EDB3A1BE6}">
      <dsp:nvSpPr>
        <dsp:cNvPr id="0" name=""/>
        <dsp:cNvSpPr/>
      </dsp:nvSpPr>
      <dsp:spPr>
        <a:xfrm rot="10800000">
          <a:off x="1429211" y="1421046"/>
          <a:ext cx="5131697" cy="546565"/>
        </a:xfrm>
        <a:prstGeom prst="homePlate">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20" tIns="99060" rIns="184912" bIns="99060" numCol="1" spcCol="1270" anchor="ctr" anchorCtr="0">
          <a:noAutofit/>
        </a:bodyPr>
        <a:lstStyle/>
        <a:p>
          <a:pPr lvl="0" algn="ctr" defTabSz="1155700">
            <a:lnSpc>
              <a:spcPct val="90000"/>
            </a:lnSpc>
            <a:spcBef>
              <a:spcPct val="0"/>
            </a:spcBef>
            <a:spcAft>
              <a:spcPct val="35000"/>
            </a:spcAft>
          </a:pPr>
          <a:r>
            <a:rPr lang="en-US" sz="2600" kern="1200" dirty="0" smtClean="0"/>
            <a:t>Graphs</a:t>
          </a:r>
          <a:endParaRPr lang="en-US" sz="2600" kern="1200" dirty="0"/>
        </a:p>
      </dsp:txBody>
      <dsp:txXfrm rot="10800000">
        <a:off x="1565852" y="1421046"/>
        <a:ext cx="4995056" cy="546565"/>
      </dsp:txXfrm>
    </dsp:sp>
    <dsp:sp modelId="{7DE4EAC5-F0FE-FA48-9CF0-3E7F1AD6F274}">
      <dsp:nvSpPr>
        <dsp:cNvPr id="0" name=""/>
        <dsp:cNvSpPr/>
      </dsp:nvSpPr>
      <dsp:spPr>
        <a:xfrm>
          <a:off x="1155929" y="1421046"/>
          <a:ext cx="546565" cy="546565"/>
        </a:xfrm>
        <a:prstGeom prst="ellipse">
          <a:avLst/>
        </a:prstGeom>
        <a:solidFill>
          <a:schemeClr val="accent1">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E8E308-027D-4C67-8E65-4EB33946BB66}">
      <dsp:nvSpPr>
        <dsp:cNvPr id="0" name=""/>
        <dsp:cNvSpPr/>
      </dsp:nvSpPr>
      <dsp:spPr>
        <a:xfrm rot="10800000">
          <a:off x="1429211" y="2130765"/>
          <a:ext cx="5131697" cy="546565"/>
        </a:xfrm>
        <a:prstGeom prst="homePlate">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20" tIns="99060" rIns="184912" bIns="99060" numCol="1" spcCol="1270" anchor="ctr" anchorCtr="0">
          <a:noAutofit/>
        </a:bodyPr>
        <a:lstStyle/>
        <a:p>
          <a:pPr lvl="0" algn="ctr" defTabSz="1155700">
            <a:lnSpc>
              <a:spcPct val="90000"/>
            </a:lnSpc>
            <a:spcBef>
              <a:spcPct val="0"/>
            </a:spcBef>
            <a:spcAft>
              <a:spcPct val="35000"/>
            </a:spcAft>
          </a:pPr>
          <a:r>
            <a:rPr lang="en-US" altLang="zh-CN" sz="2600" kern="1200" dirty="0" smtClean="0"/>
            <a:t>R</a:t>
          </a:r>
          <a:r>
            <a:rPr lang="en-US" sz="2600" kern="1200" dirty="0" smtClean="0"/>
            <a:t>egressio</a:t>
          </a:r>
          <a:r>
            <a:rPr lang="en-US" altLang="zh-CN" sz="2600" kern="1200" dirty="0" smtClean="0"/>
            <a:t>n</a:t>
          </a:r>
          <a:endParaRPr lang="en-US" sz="2600" kern="1200" dirty="0"/>
        </a:p>
      </dsp:txBody>
      <dsp:txXfrm rot="10800000">
        <a:off x="1565852" y="2130765"/>
        <a:ext cx="4995056" cy="546565"/>
      </dsp:txXfrm>
    </dsp:sp>
    <dsp:sp modelId="{8BF2BA25-FAE7-4F0B-90F8-3C83CC34B984}">
      <dsp:nvSpPr>
        <dsp:cNvPr id="0" name=""/>
        <dsp:cNvSpPr/>
      </dsp:nvSpPr>
      <dsp:spPr>
        <a:xfrm>
          <a:off x="1155929" y="2130765"/>
          <a:ext cx="546565" cy="546565"/>
        </a:xfrm>
        <a:prstGeom prst="ellipse">
          <a:avLst/>
        </a:prstGeom>
        <a:solidFill>
          <a:schemeClr val="accent1">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9C8BE4-7D85-2247-B7B6-1276EB341545}">
      <dsp:nvSpPr>
        <dsp:cNvPr id="0" name=""/>
        <dsp:cNvSpPr/>
      </dsp:nvSpPr>
      <dsp:spPr>
        <a:xfrm rot="10800000">
          <a:off x="1429211" y="2840484"/>
          <a:ext cx="5131697" cy="546565"/>
        </a:xfrm>
        <a:prstGeom prst="homePlate">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20" tIns="99060" rIns="184912" bIns="99060" numCol="1" spcCol="1270" anchor="ctr" anchorCtr="0">
          <a:noAutofit/>
        </a:bodyPr>
        <a:lstStyle/>
        <a:p>
          <a:pPr lvl="0" algn="ctr" defTabSz="1155700">
            <a:lnSpc>
              <a:spcPct val="90000"/>
            </a:lnSpc>
            <a:spcBef>
              <a:spcPct val="0"/>
            </a:spcBef>
            <a:spcAft>
              <a:spcPct val="35000"/>
            </a:spcAft>
          </a:pPr>
          <a:r>
            <a:rPr lang="en-US" altLang="zh-CN" sz="2600" kern="1200" dirty="0" smtClean="0"/>
            <a:t>Mapping</a:t>
          </a:r>
          <a:endParaRPr lang="en-US" sz="2600" kern="1200" dirty="0"/>
        </a:p>
      </dsp:txBody>
      <dsp:txXfrm rot="10800000">
        <a:off x="1565852" y="2840484"/>
        <a:ext cx="4995056" cy="546565"/>
      </dsp:txXfrm>
    </dsp:sp>
    <dsp:sp modelId="{4CF021BD-6EEC-8140-9187-B1877E2C83EC}">
      <dsp:nvSpPr>
        <dsp:cNvPr id="0" name=""/>
        <dsp:cNvSpPr/>
      </dsp:nvSpPr>
      <dsp:spPr>
        <a:xfrm>
          <a:off x="1155929" y="2840484"/>
          <a:ext cx="546565" cy="546565"/>
        </a:xfrm>
        <a:prstGeom prst="ellipse">
          <a:avLst/>
        </a:prstGeom>
        <a:solidFill>
          <a:schemeClr val="accent1">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C872B-7EA9-418D-9275-03AF98C2A58F}" type="datetimeFigureOut">
              <a:rPr lang="en-US" smtClean="0"/>
              <a:t>8/10/2014</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26BAD-B0EF-48AF-9732-79EC9EE2A25D}" type="slidenum">
              <a:rPr lang="en-US" smtClean="0"/>
              <a:t>‹#›</a:t>
            </a:fld>
            <a:endParaRPr lang="en-US"/>
          </a:p>
        </p:txBody>
      </p:sp>
    </p:spTree>
    <p:extLst>
      <p:ext uri="{BB962C8B-B14F-4D97-AF65-F5344CB8AC3E}">
        <p14:creationId xmlns:p14="http://schemas.microsoft.com/office/powerpoint/2010/main" val="179376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63526BAD-B0EF-48AF-9732-79EC9EE2A25D}" type="slidenum">
              <a:rPr lang="en-US" smtClean="0"/>
              <a:t>4</a:t>
            </a:fld>
            <a:endParaRPr lang="en-US"/>
          </a:p>
        </p:txBody>
      </p:sp>
    </p:spTree>
    <p:extLst>
      <p:ext uri="{BB962C8B-B14F-4D97-AF65-F5344CB8AC3E}">
        <p14:creationId xmlns:p14="http://schemas.microsoft.com/office/powerpoint/2010/main" val="163205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63526BAD-B0EF-48AF-9732-79EC9EE2A25D}" type="slidenum">
              <a:rPr lang="en-US" smtClean="0"/>
              <a:t>28</a:t>
            </a:fld>
            <a:endParaRPr lang="en-US"/>
          </a:p>
        </p:txBody>
      </p:sp>
    </p:spTree>
    <p:extLst>
      <p:ext uri="{BB962C8B-B14F-4D97-AF65-F5344CB8AC3E}">
        <p14:creationId xmlns:p14="http://schemas.microsoft.com/office/powerpoint/2010/main" val="409525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Responsible</a:t>
            </a:r>
            <a:r>
              <a:rPr lang="en-US" baseline="0" dirty="0" smtClean="0"/>
              <a:t> for scrapping information from each team</a:t>
            </a:r>
          </a:p>
          <a:p>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6</a:t>
            </a:fld>
            <a:endParaRPr lang="en-US"/>
          </a:p>
        </p:txBody>
      </p:sp>
    </p:spTree>
    <p:extLst>
      <p:ext uri="{BB962C8B-B14F-4D97-AF65-F5344CB8AC3E}">
        <p14:creationId xmlns:p14="http://schemas.microsoft.com/office/powerpoint/2010/main" val="35973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intro</a:t>
            </a:r>
          </a:p>
          <a:p>
            <a:r>
              <a:rPr lang="en-US" dirty="0" smtClean="0"/>
              <a:t>Team</a:t>
            </a:r>
            <a:r>
              <a:rPr lang="en-US" baseline="0" dirty="0" smtClean="0"/>
              <a:t> about</a:t>
            </a:r>
          </a:p>
          <a:p>
            <a:r>
              <a:rPr lang="en-US" baseline="0" dirty="0" smtClean="0"/>
              <a:t>Impact column</a:t>
            </a:r>
          </a:p>
          <a:p>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7</a:t>
            </a:fld>
            <a:endParaRPr lang="en-US"/>
          </a:p>
        </p:txBody>
      </p:sp>
    </p:spTree>
    <p:extLst>
      <p:ext uri="{BB962C8B-B14F-4D97-AF65-F5344CB8AC3E}">
        <p14:creationId xmlns:p14="http://schemas.microsoft.com/office/powerpoint/2010/main" val="300623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Loan</a:t>
            </a:r>
            <a:r>
              <a:rPr lang="en-US" baseline="0" dirty="0" smtClean="0"/>
              <a:t> members – people who borrow money from the team</a:t>
            </a:r>
          </a:p>
          <a:p>
            <a:endParaRPr lang="en-US" dirty="0" smtClean="0"/>
          </a:p>
        </p:txBody>
      </p:sp>
      <p:sp>
        <p:nvSpPr>
          <p:cNvPr id="4" name="Slide Number Placeholder 3"/>
          <p:cNvSpPr>
            <a:spLocks noGrp="1"/>
          </p:cNvSpPr>
          <p:nvPr>
            <p:ph type="sldNum" sz="quarter" idx="10"/>
          </p:nvPr>
        </p:nvSpPr>
        <p:spPr/>
        <p:txBody>
          <a:bodyPr/>
          <a:lstStyle/>
          <a:p>
            <a:fld id="{63526BAD-B0EF-48AF-9732-79EC9EE2A25D}" type="slidenum">
              <a:rPr lang="en-US" smtClean="0"/>
              <a:t>8</a:t>
            </a:fld>
            <a:endParaRPr lang="en-US"/>
          </a:p>
        </p:txBody>
      </p:sp>
    </p:spTree>
    <p:extLst>
      <p:ext uri="{BB962C8B-B14F-4D97-AF65-F5344CB8AC3E}">
        <p14:creationId xmlns:p14="http://schemas.microsoft.com/office/powerpoint/2010/main" val="2694453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members</a:t>
            </a:r>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9</a:t>
            </a:fld>
            <a:endParaRPr lang="en-US"/>
          </a:p>
        </p:txBody>
      </p:sp>
    </p:spTree>
    <p:extLst>
      <p:ext uri="{BB962C8B-B14F-4D97-AF65-F5344CB8AC3E}">
        <p14:creationId xmlns:p14="http://schemas.microsoft.com/office/powerpoint/2010/main" val="356812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impact</a:t>
            </a:r>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10</a:t>
            </a:fld>
            <a:endParaRPr lang="en-US"/>
          </a:p>
        </p:txBody>
      </p:sp>
    </p:spTree>
    <p:extLst>
      <p:ext uri="{BB962C8B-B14F-4D97-AF65-F5344CB8AC3E}">
        <p14:creationId xmlns:p14="http://schemas.microsoft.com/office/powerpoint/2010/main" val="1609426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code structure</a:t>
            </a:r>
          </a:p>
          <a:p>
            <a:r>
              <a:rPr lang="en-US" dirty="0" smtClean="0"/>
              <a:t>Kiva</a:t>
            </a:r>
            <a:r>
              <a:rPr lang="en-US" baseline="0" dirty="0" smtClean="0"/>
              <a:t> team team with dictionaries and functions to scrape and store information about each team</a:t>
            </a:r>
          </a:p>
          <a:p>
            <a:r>
              <a:rPr lang="en-US" baseline="0" dirty="0" smtClean="0"/>
              <a:t>Stored these information into </a:t>
            </a:r>
            <a:r>
              <a:rPr lang="en-US" baseline="0" dirty="0" err="1" smtClean="0"/>
              <a:t>csv</a:t>
            </a:r>
            <a:r>
              <a:rPr lang="en-US" baseline="0" dirty="0" smtClean="0"/>
              <a:t> files for further analysis</a:t>
            </a:r>
          </a:p>
          <a:p>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11</a:t>
            </a:fld>
            <a:endParaRPr lang="en-US"/>
          </a:p>
        </p:txBody>
      </p:sp>
    </p:spTree>
    <p:extLst>
      <p:ext uri="{BB962C8B-B14F-4D97-AF65-F5344CB8AC3E}">
        <p14:creationId xmlns:p14="http://schemas.microsoft.com/office/powerpoint/2010/main" val="62894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needs to be improved. What data is included,</a:t>
            </a:r>
            <a:r>
              <a:rPr lang="en-US" baseline="0" dirty="0" smtClean="0"/>
              <a:t> how is this data gathered, etc. bullet points</a:t>
            </a:r>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17</a:t>
            </a:fld>
            <a:endParaRPr lang="en-US"/>
          </a:p>
        </p:txBody>
      </p:sp>
    </p:spTree>
    <p:extLst>
      <p:ext uri="{BB962C8B-B14F-4D97-AF65-F5344CB8AC3E}">
        <p14:creationId xmlns:p14="http://schemas.microsoft.com/office/powerpoint/2010/main" val="290307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to</a:t>
            </a:r>
            <a:r>
              <a:rPr lang="en-US" baseline="0" dirty="0" smtClean="0"/>
              <a:t> identify what the outliers are. Mention that teams also include companies and groups (registering as one user)</a:t>
            </a:r>
            <a:endParaRPr lang="en-US" dirty="0"/>
          </a:p>
        </p:txBody>
      </p:sp>
      <p:sp>
        <p:nvSpPr>
          <p:cNvPr id="4" name="Slide Number Placeholder 3"/>
          <p:cNvSpPr>
            <a:spLocks noGrp="1"/>
          </p:cNvSpPr>
          <p:nvPr>
            <p:ph type="sldNum" sz="quarter" idx="10"/>
          </p:nvPr>
        </p:nvSpPr>
        <p:spPr/>
        <p:txBody>
          <a:bodyPr/>
          <a:lstStyle/>
          <a:p>
            <a:fld id="{63526BAD-B0EF-48AF-9732-79EC9EE2A25D}" type="slidenum">
              <a:rPr lang="en-US" smtClean="0"/>
              <a:t>19</a:t>
            </a:fld>
            <a:endParaRPr lang="en-US"/>
          </a:p>
        </p:txBody>
      </p:sp>
    </p:spTree>
    <p:extLst>
      <p:ext uri="{BB962C8B-B14F-4D97-AF65-F5344CB8AC3E}">
        <p14:creationId xmlns:p14="http://schemas.microsoft.com/office/powerpoint/2010/main" val="3843887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53" name="Group 52"/>
          <p:cNvGrpSpPr/>
          <p:nvPr/>
        </p:nvGrpSpPr>
        <p:grpSpPr>
          <a:xfrm>
            <a:off x="103644" y="1997845"/>
            <a:ext cx="9264100" cy="3669157"/>
            <a:chOff x="103644" y="1997845"/>
            <a:chExt cx="9264100" cy="3669157"/>
          </a:xfrm>
        </p:grpSpPr>
        <p:sp>
          <p:nvSpPr>
            <p:cNvPr id="21" name="Freeform 20"/>
            <p:cNvSpPr/>
            <p:nvPr/>
          </p:nvSpPr>
          <p:spPr>
            <a:xfrm rot="15669120">
              <a:off x="3703491" y="-842257"/>
              <a:ext cx="2064406"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67397 w 2209695"/>
                <a:gd name="connsiteY0" fmla="*/ 8829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67397" y="8829966"/>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Freeform 22"/>
            <p:cNvSpPr/>
            <p:nvPr/>
          </p:nvSpPr>
          <p:spPr>
            <a:xfrm rot="15660000">
              <a:off x="5179560" y="157915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Freeform 25"/>
            <p:cNvSpPr/>
            <p:nvPr/>
          </p:nvSpPr>
          <p:spPr>
            <a:xfrm rot="15660000">
              <a:off x="6127955" y="-68851"/>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62833"/>
                <a:gd name="connsiteY0" fmla="*/ 6172200 h 6320186"/>
                <a:gd name="connsiteX1" fmla="*/ 0 w 962833"/>
                <a:gd name="connsiteY1" fmla="*/ 6172200 h 6320186"/>
                <a:gd name="connsiteX2" fmla="*/ 5534 w 962833"/>
                <a:gd name="connsiteY2" fmla="*/ 6164375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5534" y="6164375"/>
                  </a:lnTo>
                  <a:cubicBezTo>
                    <a:pt x="3689" y="4261983"/>
                    <a:pt x="1845" y="2359592"/>
                    <a:pt x="0" y="457200"/>
                  </a:cubicBez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61128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278516"/>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Freeform 44"/>
            <p:cNvSpPr/>
            <p:nvPr/>
          </p:nvSpPr>
          <p:spPr>
            <a:xfrm rot="15660000">
              <a:off x="7468755" y="1178808"/>
              <a:ext cx="536285" cy="2936001"/>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 name="connsiteX0" fmla="*/ 328 w 528237"/>
                <a:gd name="connsiteY0" fmla="*/ 2862849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28237"/>
                <a:gd name="connsiteY0" fmla="*/ 2863516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38755"/>
                <a:gd name="connsiteY0" fmla="*/ 2863516 h 2953801"/>
                <a:gd name="connsiteX1" fmla="*/ 0 w 538755"/>
                <a:gd name="connsiteY1" fmla="*/ 251460 h 2953801"/>
                <a:gd name="connsiteX2" fmla="*/ 73651 w 538755"/>
                <a:gd name="connsiteY2" fmla="*/ 73651 h 2953801"/>
                <a:gd name="connsiteX3" fmla="*/ 251460 w 538755"/>
                <a:gd name="connsiteY3" fmla="*/ 0 h 2953801"/>
                <a:gd name="connsiteX4" fmla="*/ 251460 w 538755"/>
                <a:gd name="connsiteY4" fmla="*/ 0 h 2953801"/>
                <a:gd name="connsiteX5" fmla="*/ 429269 w 538755"/>
                <a:gd name="connsiteY5" fmla="*/ 73651 h 2953801"/>
                <a:gd name="connsiteX6" fmla="*/ 502920 w 538755"/>
                <a:gd name="connsiteY6" fmla="*/ 251460 h 2953801"/>
                <a:gd name="connsiteX7" fmla="*/ 538755 w 538755"/>
                <a:gd name="connsiteY7" fmla="*/ 2953801 h 2953801"/>
                <a:gd name="connsiteX0" fmla="*/ 4542 w 536285"/>
                <a:gd name="connsiteY0" fmla="*/ 2863516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 name="connsiteX0" fmla="*/ 6777 w 536285"/>
                <a:gd name="connsiteY0" fmla="*/ 2849391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285" h="2938929">
                  <a:moveTo>
                    <a:pt x="6777" y="2849391"/>
                  </a:moveTo>
                  <a:cubicBezTo>
                    <a:pt x="6668" y="1978928"/>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17682" y="905440"/>
                    <a:pt x="536285" y="293892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0708" y="-641833"/>
            <a:ext cx="985797" cy="604813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81537"/>
              <a:gd name="connsiteY0" fmla="*/ 6172200 h 6338829"/>
              <a:gd name="connsiteX1" fmla="*/ 0 w 981537"/>
              <a:gd name="connsiteY1" fmla="*/ 6172200 h 6338829"/>
              <a:gd name="connsiteX2" fmla="*/ 0 w 981537"/>
              <a:gd name="connsiteY2" fmla="*/ 6172200 h 6338829"/>
              <a:gd name="connsiteX3" fmla="*/ 0 w 981537"/>
              <a:gd name="connsiteY3" fmla="*/ 457200 h 6338829"/>
              <a:gd name="connsiteX4" fmla="*/ 133911 w 981537"/>
              <a:gd name="connsiteY4" fmla="*/ 133911 h 6338829"/>
              <a:gd name="connsiteX5" fmla="*/ 457201 w 981537"/>
              <a:gd name="connsiteY5" fmla="*/ 1 h 6338829"/>
              <a:gd name="connsiteX6" fmla="*/ 457200 w 981537"/>
              <a:gd name="connsiteY6" fmla="*/ 0 h 6338829"/>
              <a:gd name="connsiteX7" fmla="*/ 457200 w 981537"/>
              <a:gd name="connsiteY7" fmla="*/ 0 h 6338829"/>
              <a:gd name="connsiteX8" fmla="*/ 780489 w 981537"/>
              <a:gd name="connsiteY8" fmla="*/ 133911 h 6338829"/>
              <a:gd name="connsiteX9" fmla="*/ 914399 w 981537"/>
              <a:gd name="connsiteY9" fmla="*/ 457201 h 6338829"/>
              <a:gd name="connsiteX10" fmla="*/ 981537 w 981537"/>
              <a:gd name="connsiteY10" fmla="*/ 6338829 h 63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537" h="6338829">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89058" y="4544471"/>
                  <a:pt x="981537" y="6338829"/>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0" name="Group 29"/>
          <p:cNvGrpSpPr/>
          <p:nvPr/>
        </p:nvGrpSpPr>
        <p:grpSpPr>
          <a:xfrm>
            <a:off x="787878" y="-970104"/>
            <a:ext cx="5636587" cy="2701922"/>
            <a:chOff x="787878" y="-970104"/>
            <a:chExt cx="5636587" cy="2701922"/>
          </a:xfrm>
        </p:grpSpPr>
        <p:sp>
          <p:nvSpPr>
            <p:cNvPr id="37" name="Oval 36"/>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2" name="Oval 41"/>
            <p:cNvSpPr/>
            <p:nvPr userDrawn="1"/>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1" name="Oval 40"/>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4" name="Pie 33"/>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6" name="Oval 35"/>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8" name="Arc 37"/>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6" name="Pie 45"/>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7" name="Arc 46"/>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8" name="Oval 47"/>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9" name="Oval 48"/>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0" name="Arc 39"/>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0" name="Oval 49"/>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1" name="Oval 50"/>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32" name="Rectangle 31"/>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rot="21042312">
            <a:off x="1022823" y="2961459"/>
            <a:ext cx="7551601" cy="1612607"/>
          </a:xfrm>
        </p:spPr>
        <p:txBody>
          <a:bodyPr anchor="b" anchorCtr="0">
            <a:noAutofit/>
          </a:bodyPr>
          <a:lstStyle>
            <a:lvl1pPr algn="l">
              <a:defRPr sz="4600">
                <a:solidFill>
                  <a:schemeClr val="bg1"/>
                </a:solidFill>
              </a:defRPr>
            </a:lvl1pPr>
          </a:lstStyle>
          <a:p>
            <a:r>
              <a:rPr lang="zh-CN" altLang="en-US" smtClean="0"/>
              <a:t>单击此处编辑母版标题样式</a:t>
            </a:r>
            <a:endParaRPr/>
          </a:p>
        </p:txBody>
      </p:sp>
      <p:sp>
        <p:nvSpPr>
          <p:cNvPr id="3" name="Subtitle 2"/>
          <p:cNvSpPr>
            <a:spLocks noGrp="1"/>
          </p:cNvSpPr>
          <p:nvPr>
            <p:ph type="subTitle" idx="1"/>
          </p:nvPr>
        </p:nvSpPr>
        <p:spPr>
          <a:xfrm rot="21060000">
            <a:off x="2550459" y="4704801"/>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34" name="Rectangle 33"/>
          <p:cNvSpPr/>
          <p:nvPr/>
        </p:nvSpPr>
        <p:spPr>
          <a:xfrm>
            <a:off x="9144" y="2476500"/>
            <a:ext cx="9125712" cy="43688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24765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8F1B69E8-23E9-4C1F-AA2B-3C5BA6EDBEA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2" name="Title 1"/>
          <p:cNvSpPr>
            <a:spLocks noGrp="1"/>
          </p:cNvSpPr>
          <p:nvPr>
            <p:ph type="title"/>
          </p:nvPr>
        </p:nvSpPr>
        <p:spPr>
          <a:xfrm>
            <a:off x="4477870" y="990600"/>
            <a:ext cx="3951755" cy="1431832"/>
          </a:xfrm>
        </p:spPr>
        <p:txBody>
          <a:bodyPr anchor="b"/>
          <a:lstStyle>
            <a:lvl1pPr algn="l">
              <a:lnSpc>
                <a:spcPct val="100000"/>
              </a:lnSpc>
              <a:defRPr sz="3000" b="0"/>
            </a:lvl1pPr>
          </a:lstStyle>
          <a:p>
            <a:r>
              <a:rPr lang="zh-CN" altLang="en-US" smtClean="0"/>
              <a:t>单击此处编辑母版标题样式</a:t>
            </a:r>
            <a:endParaRPr/>
          </a:p>
        </p:txBody>
      </p:sp>
      <p:sp>
        <p:nvSpPr>
          <p:cNvPr id="3" name="Picture Placeholder 2"/>
          <p:cNvSpPr>
            <a:spLocks noGrp="1"/>
          </p:cNvSpPr>
          <p:nvPr>
            <p:ph type="pic" idx="1"/>
          </p:nvPr>
        </p:nvSpPr>
        <p:spPr>
          <a:xfrm rot="21416935">
            <a:off x="414291" y="1321671"/>
            <a:ext cx="3703911" cy="5202978"/>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sp>
        <p:nvSpPr>
          <p:cNvPr id="4" name="Text Placeholder 3"/>
          <p:cNvSpPr>
            <a:spLocks noGrp="1"/>
          </p:cNvSpPr>
          <p:nvPr>
            <p:ph type="body" sz="half" idx="2"/>
          </p:nvPr>
        </p:nvSpPr>
        <p:spPr>
          <a:xfrm>
            <a:off x="4477870" y="2547938"/>
            <a:ext cx="3951755" cy="3700462"/>
          </a:xfrm>
        </p:spPr>
        <p:txBody>
          <a:bodyPr>
            <a:normAutofit/>
          </a:bodyPr>
          <a:lstStyle>
            <a:lvl1pPr marL="0" indent="0">
              <a:spcAft>
                <a:spcPts val="10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34" name="Group 33"/>
          <p:cNvGrpSpPr/>
          <p:nvPr/>
        </p:nvGrpSpPr>
        <p:grpSpPr>
          <a:xfrm>
            <a:off x="9144" y="3810000"/>
            <a:ext cx="9125712" cy="3035300"/>
            <a:chOff x="9144" y="3810000"/>
            <a:chExt cx="9125712" cy="3035300"/>
          </a:xfrm>
        </p:grpSpPr>
        <p:sp>
          <p:nvSpPr>
            <p:cNvPr id="35" name="Rectangle 34"/>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8F1B69E8-23E9-4C1F-AA2B-3C5BA6EDBEA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3" name="Picture Placeholder 2"/>
          <p:cNvSpPr>
            <a:spLocks noGrp="1"/>
          </p:cNvSpPr>
          <p:nvPr>
            <p:ph type="pic" idx="1"/>
          </p:nvPr>
        </p:nvSpPr>
        <p:spPr>
          <a:xfrm rot="21338992">
            <a:off x="2407361" y="921379"/>
            <a:ext cx="4329278" cy="3340716"/>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zh-CN" altLang="en-US" smtClean="0"/>
              <a:t>单击此处编辑母版标题样式</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above Caption">
    <p:spTree>
      <p:nvGrpSpPr>
        <p:cNvPr id="1" name=""/>
        <p:cNvGrpSpPr/>
        <p:nvPr/>
      </p:nvGrpSpPr>
      <p:grpSpPr>
        <a:xfrm>
          <a:off x="0" y="0"/>
          <a:ext cx="0" cy="0"/>
          <a:chOff x="0" y="0"/>
          <a:chExt cx="0" cy="0"/>
        </a:xfrm>
      </p:grpSpPr>
      <p:grpSp>
        <p:nvGrpSpPr>
          <p:cNvPr id="36" name="Group 35"/>
          <p:cNvGrpSpPr/>
          <p:nvPr/>
        </p:nvGrpSpPr>
        <p:grpSpPr>
          <a:xfrm>
            <a:off x="9144" y="3810000"/>
            <a:ext cx="9125712" cy="3035300"/>
            <a:chOff x="9144" y="3810000"/>
            <a:chExt cx="9125712" cy="3035300"/>
          </a:xfrm>
        </p:grpSpPr>
        <p:sp>
          <p:nvSpPr>
            <p:cNvPr id="33" name="Rectangle 32"/>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5" name="Straight Connector 34"/>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8F1B69E8-23E9-4C1F-AA2B-3C5BA6EDBEA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3" name="Picture Placeholder 2"/>
          <p:cNvSpPr>
            <a:spLocks noGrp="1"/>
          </p:cNvSpPr>
          <p:nvPr>
            <p:ph type="pic" idx="1"/>
          </p:nvPr>
        </p:nvSpPr>
        <p:spPr>
          <a:xfrm rot="21338992">
            <a:off x="4305320" y="997812"/>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zh-CN" altLang="en-US" smtClean="0"/>
              <a:t>单击此处编辑母版标题样式</a:t>
            </a:r>
            <a:endParaRPr/>
          </a:p>
        </p:txBody>
      </p:sp>
      <p:sp>
        <p:nvSpPr>
          <p:cNvPr id="34" name="Picture Placeholder 2"/>
          <p:cNvSpPr>
            <a:spLocks noGrp="1"/>
          </p:cNvSpPr>
          <p:nvPr>
            <p:ph type="pic" idx="13"/>
          </p:nvPr>
        </p:nvSpPr>
        <p:spPr>
          <a:xfrm rot="153739">
            <a:off x="451737" y="946831"/>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normAutofit/>
          </a:bodyPr>
          <a:lstStyle>
            <a:lvl1pPr>
              <a:defRPr sz="2200"/>
            </a:lvl1pPr>
            <a:lvl2pPr>
              <a:defRPr sz="2000"/>
            </a:lvl2pPr>
            <a:lvl3pPr>
              <a:defRPr sz="18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8" name="Round Same Side Corner Rectangle 7"/>
          <p:cNvSpPr/>
          <p:nvPr/>
        </p:nvSpPr>
        <p:spPr>
          <a:xfrm>
            <a:off x="7299292" y="443753"/>
            <a:ext cx="1535425" cy="6400800"/>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Vertical Title 1"/>
          <p:cNvSpPr>
            <a:spLocks noGrp="1"/>
          </p:cNvSpPr>
          <p:nvPr>
            <p:ph type="title" orient="vert"/>
          </p:nvPr>
        </p:nvSpPr>
        <p:spPr>
          <a:xfrm>
            <a:off x="7318248" y="914400"/>
            <a:ext cx="1444752" cy="5486400"/>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712787" y="1183341"/>
            <a:ext cx="6104871" cy="5217458"/>
          </a:xfrm>
        </p:spPr>
        <p:txBody>
          <a:bodyPr vert="eaVert"/>
          <a:lstStyle>
            <a:lvl5pP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34" name="Freeform 33"/>
          <p:cNvSpPr/>
          <p:nvPr/>
        </p:nvSpPr>
        <p:spPr>
          <a:xfrm rot="15660000">
            <a:off x="5179560" y="183749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27" name="Group 26"/>
          <p:cNvGrpSpPr/>
          <p:nvPr/>
        </p:nvGrpSpPr>
        <p:grpSpPr>
          <a:xfrm>
            <a:off x="787878" y="-970104"/>
            <a:ext cx="5636587" cy="2701922"/>
            <a:chOff x="787878" y="-970104"/>
            <a:chExt cx="5636587" cy="2701922"/>
          </a:xfrm>
        </p:grpSpPr>
        <p:sp>
          <p:nvSpPr>
            <p:cNvPr id="31" name="Oval 30"/>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Oval 31"/>
            <p:cNvSpPr/>
            <p:nvPr/>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3" name="Oval 32"/>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5" name="Pie 34"/>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9" name="Oval 38"/>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3" name="Arc 42"/>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4" name="Pie 43"/>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Arc 44"/>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3" name="Oval 52"/>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4" name="Oval 53"/>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5" name="Arc 54"/>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6" name="Oval 55"/>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7" name="Oval 56"/>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2786" y="67657"/>
            <a:ext cx="967012" cy="6030348"/>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Freeform 20"/>
          <p:cNvSpPr/>
          <p:nvPr/>
        </p:nvSpPr>
        <p:spPr>
          <a:xfrm rot="15669120">
            <a:off x="4038986" y="-17105"/>
            <a:ext cx="1788669" cy="8821162"/>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132845 w 2209695"/>
              <a:gd name="connsiteY0" fmla="*/ 885693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70836 w 2209695"/>
              <a:gd name="connsiteY0" fmla="*/ 8848823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70836" y="8848823"/>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Freeform 25"/>
          <p:cNvSpPr/>
          <p:nvPr/>
        </p:nvSpPr>
        <p:spPr>
          <a:xfrm rot="15660000">
            <a:off x="6127955" y="621077"/>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7864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411412"/>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Freeform 28"/>
          <p:cNvSpPr/>
          <p:nvPr/>
        </p:nvSpPr>
        <p:spPr>
          <a:xfrm rot="15660000">
            <a:off x="7468982" y="1865445"/>
            <a:ext cx="528237" cy="2948568"/>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237" h="2951509">
                <a:moveTo>
                  <a:pt x="328" y="2862849"/>
                </a:moveTo>
                <a:cubicBezTo>
                  <a:pt x="219" y="1992386"/>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05702" y="918020"/>
                  <a:pt x="524305" y="295150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ctrTitle"/>
          </p:nvPr>
        </p:nvSpPr>
        <p:spPr>
          <a:xfrm rot="21042312">
            <a:off x="1248863" y="3564661"/>
            <a:ext cx="7324068" cy="1612607"/>
          </a:xfrm>
        </p:spPr>
        <p:txBody>
          <a:bodyPr anchor="b" anchorCtr="0">
            <a:noAutofit/>
          </a:bodyPr>
          <a:lstStyle>
            <a:lvl1pPr algn="l">
              <a:defRPr sz="4600">
                <a:solidFill>
                  <a:schemeClr val="bg1"/>
                </a:solidFill>
              </a:defRPr>
            </a:lvl1pPr>
          </a:lstStyle>
          <a:p>
            <a:r>
              <a:rPr lang="zh-CN" altLang="en-US" smtClean="0"/>
              <a:t>单击此处编辑母版标题样式</a:t>
            </a:r>
            <a:endParaRPr/>
          </a:p>
        </p:txBody>
      </p:sp>
      <p:sp>
        <p:nvSpPr>
          <p:cNvPr id="30" name="Picture Placeholder 2"/>
          <p:cNvSpPr>
            <a:spLocks noGrp="1"/>
          </p:cNvSpPr>
          <p:nvPr>
            <p:ph type="pic" idx="13"/>
          </p:nvPr>
        </p:nvSpPr>
        <p:spPr>
          <a:xfrm rot="21068552">
            <a:off x="914505" y="836686"/>
            <a:ext cx="3923711" cy="2804658"/>
          </a:xfrm>
          <a:prstGeom prst="roundRect">
            <a:avLst>
              <a:gd name="adj" fmla="val 7476"/>
            </a:avLst>
          </a:prstGeom>
          <a:ln w="63500">
            <a:solidFill>
              <a:schemeClr val="accent2"/>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sp>
        <p:nvSpPr>
          <p:cNvPr id="58" name="Rectangle 57"/>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Subtitle 2"/>
          <p:cNvSpPr>
            <a:spLocks noGrp="1"/>
          </p:cNvSpPr>
          <p:nvPr>
            <p:ph type="subTitle" idx="1"/>
          </p:nvPr>
        </p:nvSpPr>
        <p:spPr>
          <a:xfrm rot="21060000">
            <a:off x="2550459" y="4990824"/>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Picture 6" descr="SectionHeaderOverlay.png"/>
          <p:cNvPicPr>
            <a:picLocks noChangeAspect="1"/>
          </p:cNvPicPr>
          <p:nvPr/>
        </p:nvPicPr>
        <p:blipFill>
          <a:blip r:embed="rId2"/>
          <a:stretch>
            <a:fillRect/>
          </a:stretch>
        </p:blipFill>
        <p:spPr>
          <a:xfrm>
            <a:off x="0" y="0"/>
            <a:ext cx="9144000" cy="6858000"/>
          </a:xfrm>
          <a:prstGeom prst="rect">
            <a:avLst/>
          </a:prstGeom>
        </p:spPr>
      </p:pic>
      <p:sp>
        <p:nvSpPr>
          <p:cNvPr id="43" name="Freeform 42"/>
          <p:cNvSpPr/>
          <p:nvPr/>
        </p:nvSpPr>
        <p:spPr>
          <a:xfrm rot="4809906">
            <a:off x="3408662" y="1817251"/>
            <a:ext cx="1100209" cy="8104720"/>
          </a:xfrm>
          <a:custGeom>
            <a:avLst/>
            <a:gdLst>
              <a:gd name="connsiteX0" fmla="*/ 533400 w 1066800"/>
              <a:gd name="connsiteY0" fmla="*/ 0 h 8120268"/>
              <a:gd name="connsiteX1" fmla="*/ 533400 w 1066800"/>
              <a:gd name="connsiteY1" fmla="*/ 0 h 8120268"/>
              <a:gd name="connsiteX2" fmla="*/ 910571 w 1066800"/>
              <a:gd name="connsiteY2" fmla="*/ 156230 h 8120268"/>
              <a:gd name="connsiteX3" fmla="*/ 1066800 w 1066800"/>
              <a:gd name="connsiteY3" fmla="*/ 533401 h 8120268"/>
              <a:gd name="connsiteX4" fmla="*/ 1066800 w 1066800"/>
              <a:gd name="connsiteY4" fmla="*/ 8120268 h 8120268"/>
              <a:gd name="connsiteX5" fmla="*/ 1066800 w 1066800"/>
              <a:gd name="connsiteY5" fmla="*/ 8120268 h 8120268"/>
              <a:gd name="connsiteX6" fmla="*/ 1066800 w 1066800"/>
              <a:gd name="connsiteY6" fmla="*/ 8120268 h 8120268"/>
              <a:gd name="connsiteX7" fmla="*/ 0 w 1066800"/>
              <a:gd name="connsiteY7" fmla="*/ 8120268 h 8120268"/>
              <a:gd name="connsiteX8" fmla="*/ 0 w 1066800"/>
              <a:gd name="connsiteY8" fmla="*/ 8120268 h 8120268"/>
              <a:gd name="connsiteX9" fmla="*/ 0 w 1066800"/>
              <a:gd name="connsiteY9" fmla="*/ 8120268 h 8120268"/>
              <a:gd name="connsiteX10" fmla="*/ 0 w 1066800"/>
              <a:gd name="connsiteY10" fmla="*/ 533400 h 8120268"/>
              <a:gd name="connsiteX11" fmla="*/ 156230 w 1066800"/>
              <a:gd name="connsiteY11" fmla="*/ 156229 h 8120268"/>
              <a:gd name="connsiteX12" fmla="*/ 533401 w 1066800"/>
              <a:gd name="connsiteY12" fmla="*/ 0 h 8120268"/>
              <a:gd name="connsiteX13" fmla="*/ 533400 w 1066800"/>
              <a:gd name="connsiteY13" fmla="*/ 0 h 8120268"/>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28952"/>
              <a:gd name="connsiteY0" fmla="*/ 602505 h 8722773"/>
              <a:gd name="connsiteX1" fmla="*/ 533400 w 1128952"/>
              <a:gd name="connsiteY1" fmla="*/ 602505 h 8722773"/>
              <a:gd name="connsiteX2" fmla="*/ 910571 w 1128952"/>
              <a:gd name="connsiteY2" fmla="*/ 758735 h 8722773"/>
              <a:gd name="connsiteX3" fmla="*/ 1066800 w 1128952"/>
              <a:gd name="connsiteY3" fmla="*/ 1135906 h 8722773"/>
              <a:gd name="connsiteX4" fmla="*/ 1109048 w 1128952"/>
              <a:gd name="connsiteY4" fmla="*/ 7478466 h 8722773"/>
              <a:gd name="connsiteX5" fmla="*/ 1066800 w 1128952"/>
              <a:gd name="connsiteY5" fmla="*/ 8722773 h 8722773"/>
              <a:gd name="connsiteX6" fmla="*/ 1066800 w 1128952"/>
              <a:gd name="connsiteY6" fmla="*/ 8722773 h 8722773"/>
              <a:gd name="connsiteX7" fmla="*/ 1066800 w 1128952"/>
              <a:gd name="connsiteY7" fmla="*/ 8722773 h 8722773"/>
              <a:gd name="connsiteX8" fmla="*/ 0 w 1128952"/>
              <a:gd name="connsiteY8" fmla="*/ 8722773 h 8722773"/>
              <a:gd name="connsiteX9" fmla="*/ 0 w 1128952"/>
              <a:gd name="connsiteY9" fmla="*/ 8722773 h 8722773"/>
              <a:gd name="connsiteX10" fmla="*/ 0 w 1128952"/>
              <a:gd name="connsiteY10" fmla="*/ 8722773 h 8722773"/>
              <a:gd name="connsiteX11" fmla="*/ 0 w 1128952"/>
              <a:gd name="connsiteY11" fmla="*/ 1135905 h 8722773"/>
              <a:gd name="connsiteX12" fmla="*/ 156230 w 1128952"/>
              <a:gd name="connsiteY12" fmla="*/ 758734 h 8722773"/>
              <a:gd name="connsiteX13" fmla="*/ 533401 w 1128952"/>
              <a:gd name="connsiteY13" fmla="*/ 602505 h 8722773"/>
              <a:gd name="connsiteX14" fmla="*/ 533400 w 1128952"/>
              <a:gd name="connsiteY14" fmla="*/ 602505 h 8722773"/>
              <a:gd name="connsiteX0" fmla="*/ 533400 w 1109048"/>
              <a:gd name="connsiteY0" fmla="*/ 602505 h 8722773"/>
              <a:gd name="connsiteX1" fmla="*/ 533400 w 1109048"/>
              <a:gd name="connsiteY1" fmla="*/ 602505 h 8722773"/>
              <a:gd name="connsiteX2" fmla="*/ 910571 w 1109048"/>
              <a:gd name="connsiteY2" fmla="*/ 758735 h 8722773"/>
              <a:gd name="connsiteX3" fmla="*/ 1066800 w 1109048"/>
              <a:gd name="connsiteY3" fmla="*/ 1135906 h 8722773"/>
              <a:gd name="connsiteX4" fmla="*/ 1109048 w 1109048"/>
              <a:gd name="connsiteY4" fmla="*/ 7478466 h 8722773"/>
              <a:gd name="connsiteX5" fmla="*/ 1066800 w 1109048"/>
              <a:gd name="connsiteY5" fmla="*/ 8722773 h 8722773"/>
              <a:gd name="connsiteX6" fmla="*/ 1066800 w 1109048"/>
              <a:gd name="connsiteY6" fmla="*/ 8722773 h 8722773"/>
              <a:gd name="connsiteX7" fmla="*/ 1066800 w 1109048"/>
              <a:gd name="connsiteY7" fmla="*/ 8722773 h 8722773"/>
              <a:gd name="connsiteX8" fmla="*/ 0 w 1109048"/>
              <a:gd name="connsiteY8" fmla="*/ 8722773 h 8722773"/>
              <a:gd name="connsiteX9" fmla="*/ 0 w 1109048"/>
              <a:gd name="connsiteY9" fmla="*/ 8722773 h 8722773"/>
              <a:gd name="connsiteX10" fmla="*/ 0 w 1109048"/>
              <a:gd name="connsiteY10" fmla="*/ 8722773 h 8722773"/>
              <a:gd name="connsiteX11" fmla="*/ 0 w 1109048"/>
              <a:gd name="connsiteY11" fmla="*/ 1135905 h 8722773"/>
              <a:gd name="connsiteX12" fmla="*/ 156230 w 1109048"/>
              <a:gd name="connsiteY12" fmla="*/ 758734 h 8722773"/>
              <a:gd name="connsiteX13" fmla="*/ 533401 w 1109048"/>
              <a:gd name="connsiteY13" fmla="*/ 602505 h 8722773"/>
              <a:gd name="connsiteX14" fmla="*/ 533400 w 1109048"/>
              <a:gd name="connsiteY14" fmla="*/ 602505 h 8722773"/>
              <a:gd name="connsiteX0" fmla="*/ 533400 w 1109048"/>
              <a:gd name="connsiteY0" fmla="*/ 602799 h 8723067"/>
              <a:gd name="connsiteX1" fmla="*/ 533400 w 1109048"/>
              <a:gd name="connsiteY1" fmla="*/ 602799 h 8723067"/>
              <a:gd name="connsiteX2" fmla="*/ 910571 w 1109048"/>
              <a:gd name="connsiteY2" fmla="*/ 759029 h 8723067"/>
              <a:gd name="connsiteX3" fmla="*/ 1066800 w 1109048"/>
              <a:gd name="connsiteY3" fmla="*/ 1136200 h 8723067"/>
              <a:gd name="connsiteX4" fmla="*/ 1109048 w 1109048"/>
              <a:gd name="connsiteY4" fmla="*/ 7478760 h 8723067"/>
              <a:gd name="connsiteX5" fmla="*/ 1066800 w 1109048"/>
              <a:gd name="connsiteY5" fmla="*/ 8723067 h 8723067"/>
              <a:gd name="connsiteX6" fmla="*/ 1066800 w 1109048"/>
              <a:gd name="connsiteY6" fmla="*/ 8723067 h 8723067"/>
              <a:gd name="connsiteX7" fmla="*/ 1066800 w 1109048"/>
              <a:gd name="connsiteY7" fmla="*/ 8723067 h 8723067"/>
              <a:gd name="connsiteX8" fmla="*/ 0 w 1109048"/>
              <a:gd name="connsiteY8" fmla="*/ 8723067 h 8723067"/>
              <a:gd name="connsiteX9" fmla="*/ 0 w 1109048"/>
              <a:gd name="connsiteY9" fmla="*/ 8723067 h 8723067"/>
              <a:gd name="connsiteX10" fmla="*/ 0 w 1109048"/>
              <a:gd name="connsiteY10" fmla="*/ 8723067 h 8723067"/>
              <a:gd name="connsiteX11" fmla="*/ 0 w 1109048"/>
              <a:gd name="connsiteY11" fmla="*/ 1136199 h 8723067"/>
              <a:gd name="connsiteX12" fmla="*/ 156230 w 1109048"/>
              <a:gd name="connsiteY12" fmla="*/ 759028 h 8723067"/>
              <a:gd name="connsiteX13" fmla="*/ 533401 w 1109048"/>
              <a:gd name="connsiteY13" fmla="*/ 602799 h 8723067"/>
              <a:gd name="connsiteX14" fmla="*/ 533400 w 1109048"/>
              <a:gd name="connsiteY14" fmla="*/ 602799 h 8723067"/>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66800 w 1109048"/>
              <a:gd name="connsiteY7" fmla="*/ 8120268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84010 w 1109048"/>
              <a:gd name="connsiteY7" fmla="*/ 8053661 h 8120268"/>
              <a:gd name="connsiteX8" fmla="*/ 852372 w 1109048"/>
              <a:gd name="connsiteY8" fmla="*/ 8083096 h 8120268"/>
              <a:gd name="connsiteX9" fmla="*/ 0 w 1109048"/>
              <a:gd name="connsiteY9" fmla="*/ 8120268 h 8120268"/>
              <a:gd name="connsiteX10" fmla="*/ 0 w 1109048"/>
              <a:gd name="connsiteY10" fmla="*/ 8120268 h 8120268"/>
              <a:gd name="connsiteX11" fmla="*/ 0 w 1109048"/>
              <a:gd name="connsiteY11" fmla="*/ 8120268 h 8120268"/>
              <a:gd name="connsiteX12" fmla="*/ 0 w 1109048"/>
              <a:gd name="connsiteY12" fmla="*/ 533400 h 8120268"/>
              <a:gd name="connsiteX13" fmla="*/ 156230 w 1109048"/>
              <a:gd name="connsiteY13" fmla="*/ 156229 h 8120268"/>
              <a:gd name="connsiteX14" fmla="*/ 533401 w 1109048"/>
              <a:gd name="connsiteY14" fmla="*/ 0 h 8120268"/>
              <a:gd name="connsiteX15" fmla="*/ 533400 w 1109048"/>
              <a:gd name="connsiteY15"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852372 w 1109048"/>
              <a:gd name="connsiteY6" fmla="*/ 8083096 h 8120268"/>
              <a:gd name="connsiteX7" fmla="*/ 0 w 1109048"/>
              <a:gd name="connsiteY7" fmla="*/ 8120268 h 8120268"/>
              <a:gd name="connsiteX8" fmla="*/ 0 w 1109048"/>
              <a:gd name="connsiteY8" fmla="*/ 8120268 h 8120268"/>
              <a:gd name="connsiteX9" fmla="*/ 0 w 1109048"/>
              <a:gd name="connsiteY9" fmla="*/ 8120268 h 8120268"/>
              <a:gd name="connsiteX10" fmla="*/ 0 w 1109048"/>
              <a:gd name="connsiteY10" fmla="*/ 533400 h 8120268"/>
              <a:gd name="connsiteX11" fmla="*/ 156230 w 1109048"/>
              <a:gd name="connsiteY11" fmla="*/ 156229 h 8120268"/>
              <a:gd name="connsiteX12" fmla="*/ 533401 w 1109048"/>
              <a:gd name="connsiteY12" fmla="*/ 0 h 8120268"/>
              <a:gd name="connsiteX13" fmla="*/ 533400 w 1109048"/>
              <a:gd name="connsiteY13"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0 w 1109048"/>
              <a:gd name="connsiteY8" fmla="*/ 8120268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17782 w 1109048"/>
              <a:gd name="connsiteY8" fmla="*/ 7974865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17782 w 1109048"/>
              <a:gd name="connsiteY7" fmla="*/ 7974865 h 8120268"/>
              <a:gd name="connsiteX8" fmla="*/ 0 w 1109048"/>
              <a:gd name="connsiteY8" fmla="*/ 533400 h 8120268"/>
              <a:gd name="connsiteX9" fmla="*/ 156230 w 1109048"/>
              <a:gd name="connsiteY9" fmla="*/ 156229 h 8120268"/>
              <a:gd name="connsiteX10" fmla="*/ 533401 w 1109048"/>
              <a:gd name="connsiteY10" fmla="*/ 0 h 8120268"/>
              <a:gd name="connsiteX11" fmla="*/ 533400 w 1109048"/>
              <a:gd name="connsiteY11" fmla="*/ 0 h 8120268"/>
              <a:gd name="connsiteX0" fmla="*/ 533400 w 1109048"/>
              <a:gd name="connsiteY0" fmla="*/ 0 h 8083096"/>
              <a:gd name="connsiteX1" fmla="*/ 533400 w 1109048"/>
              <a:gd name="connsiteY1" fmla="*/ 0 h 8083096"/>
              <a:gd name="connsiteX2" fmla="*/ 910571 w 1109048"/>
              <a:gd name="connsiteY2" fmla="*/ 156230 h 8083096"/>
              <a:gd name="connsiteX3" fmla="*/ 1066800 w 1109048"/>
              <a:gd name="connsiteY3" fmla="*/ 533401 h 8083096"/>
              <a:gd name="connsiteX4" fmla="*/ 1109048 w 1109048"/>
              <a:gd name="connsiteY4" fmla="*/ 6875961 h 8083096"/>
              <a:gd name="connsiteX5" fmla="*/ 852372 w 1109048"/>
              <a:gd name="connsiteY5" fmla="*/ 8083096 h 8083096"/>
              <a:gd name="connsiteX6" fmla="*/ 17782 w 1109048"/>
              <a:gd name="connsiteY6" fmla="*/ 7974865 h 8083096"/>
              <a:gd name="connsiteX7" fmla="*/ 0 w 1109048"/>
              <a:gd name="connsiteY7" fmla="*/ 533400 h 8083096"/>
              <a:gd name="connsiteX8" fmla="*/ 156230 w 1109048"/>
              <a:gd name="connsiteY8" fmla="*/ 156229 h 8083096"/>
              <a:gd name="connsiteX9" fmla="*/ 533401 w 1109048"/>
              <a:gd name="connsiteY9" fmla="*/ 0 h 8083096"/>
              <a:gd name="connsiteX10" fmla="*/ 533400 w 1109048"/>
              <a:gd name="connsiteY10" fmla="*/ 0 h 8083096"/>
              <a:gd name="connsiteX0" fmla="*/ 533400 w 1100209"/>
              <a:gd name="connsiteY0" fmla="*/ 0 h 8083096"/>
              <a:gd name="connsiteX1" fmla="*/ 533400 w 1100209"/>
              <a:gd name="connsiteY1" fmla="*/ 0 h 8083096"/>
              <a:gd name="connsiteX2" fmla="*/ 910571 w 1100209"/>
              <a:gd name="connsiteY2" fmla="*/ 156230 h 8083096"/>
              <a:gd name="connsiteX3" fmla="*/ 1066800 w 1100209"/>
              <a:gd name="connsiteY3" fmla="*/ 533401 h 8083096"/>
              <a:gd name="connsiteX4" fmla="*/ 1100209 w 1100209"/>
              <a:gd name="connsiteY4" fmla="*/ 6755640 h 8083096"/>
              <a:gd name="connsiteX5" fmla="*/ 852372 w 1100209"/>
              <a:gd name="connsiteY5" fmla="*/ 8083096 h 8083096"/>
              <a:gd name="connsiteX6" fmla="*/ 17782 w 1100209"/>
              <a:gd name="connsiteY6" fmla="*/ 7974865 h 8083096"/>
              <a:gd name="connsiteX7" fmla="*/ 0 w 1100209"/>
              <a:gd name="connsiteY7" fmla="*/ 533400 h 8083096"/>
              <a:gd name="connsiteX8" fmla="*/ 156230 w 1100209"/>
              <a:gd name="connsiteY8" fmla="*/ 156229 h 8083096"/>
              <a:gd name="connsiteX9" fmla="*/ 533401 w 1100209"/>
              <a:gd name="connsiteY9" fmla="*/ 0 h 8083096"/>
              <a:gd name="connsiteX10" fmla="*/ 533400 w 1100209"/>
              <a:gd name="connsiteY10" fmla="*/ 0 h 8083096"/>
              <a:gd name="connsiteX0" fmla="*/ 533400 w 1100209"/>
              <a:gd name="connsiteY0" fmla="*/ 0 h 8104720"/>
              <a:gd name="connsiteX1" fmla="*/ 533400 w 1100209"/>
              <a:gd name="connsiteY1" fmla="*/ 0 h 8104720"/>
              <a:gd name="connsiteX2" fmla="*/ 910571 w 1100209"/>
              <a:gd name="connsiteY2" fmla="*/ 156230 h 8104720"/>
              <a:gd name="connsiteX3" fmla="*/ 1066800 w 1100209"/>
              <a:gd name="connsiteY3" fmla="*/ 533401 h 8104720"/>
              <a:gd name="connsiteX4" fmla="*/ 1100209 w 1100209"/>
              <a:gd name="connsiteY4" fmla="*/ 6755640 h 8104720"/>
              <a:gd name="connsiteX5" fmla="*/ 848624 w 1100209"/>
              <a:gd name="connsiteY5" fmla="*/ 8104720 h 8104720"/>
              <a:gd name="connsiteX6" fmla="*/ 17782 w 1100209"/>
              <a:gd name="connsiteY6" fmla="*/ 7974865 h 8104720"/>
              <a:gd name="connsiteX7" fmla="*/ 0 w 1100209"/>
              <a:gd name="connsiteY7" fmla="*/ 533400 h 8104720"/>
              <a:gd name="connsiteX8" fmla="*/ 156230 w 1100209"/>
              <a:gd name="connsiteY8" fmla="*/ 156229 h 8104720"/>
              <a:gd name="connsiteX9" fmla="*/ 533401 w 1100209"/>
              <a:gd name="connsiteY9" fmla="*/ 0 h 8104720"/>
              <a:gd name="connsiteX10" fmla="*/ 533400 w 1100209"/>
              <a:gd name="connsiteY10" fmla="*/ 0 h 810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209" h="8104720">
                <a:moveTo>
                  <a:pt x="533400" y="0"/>
                </a:moveTo>
                <a:lnTo>
                  <a:pt x="533400" y="0"/>
                </a:lnTo>
                <a:cubicBezTo>
                  <a:pt x="674867" y="0"/>
                  <a:pt x="810539" y="56198"/>
                  <a:pt x="910571" y="156230"/>
                </a:cubicBezTo>
                <a:cubicBezTo>
                  <a:pt x="1010603" y="256262"/>
                  <a:pt x="1055019" y="390601"/>
                  <a:pt x="1066800" y="533401"/>
                </a:cubicBezTo>
                <a:cubicBezTo>
                  <a:pt x="1066437" y="2679490"/>
                  <a:pt x="1093715" y="6711917"/>
                  <a:pt x="1100209" y="6755640"/>
                </a:cubicBezTo>
                <a:lnTo>
                  <a:pt x="848624" y="8104720"/>
                </a:lnTo>
                <a:lnTo>
                  <a:pt x="17782" y="7974865"/>
                </a:lnTo>
                <a:cubicBezTo>
                  <a:pt x="11855" y="5494377"/>
                  <a:pt x="5927" y="3013888"/>
                  <a:pt x="0" y="533400"/>
                </a:cubicBezTo>
                <a:cubicBezTo>
                  <a:pt x="0" y="391933"/>
                  <a:pt x="56198" y="256261"/>
                  <a:pt x="156230" y="156229"/>
                </a:cubicBezTo>
                <a:cubicBezTo>
                  <a:pt x="256262" y="56197"/>
                  <a:pt x="391935" y="0"/>
                  <a:pt x="533401" y="0"/>
                </a:cubicBezTo>
                <a:lnTo>
                  <a:pt x="533400" y="0"/>
                </a:lnTo>
                <a:close/>
              </a:path>
            </a:pathLst>
          </a:custGeom>
          <a:solidFill>
            <a:schemeClr val="accent1">
              <a:alpha val="30000"/>
            </a:schemeClr>
          </a:solidFill>
          <a:ln>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Freeform 36"/>
          <p:cNvSpPr/>
          <p:nvPr/>
        </p:nvSpPr>
        <p:spPr>
          <a:xfrm rot="15600000" flipH="1" flipV="1">
            <a:off x="3393402" y="-445315"/>
            <a:ext cx="2008191"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93577" y="8811781"/>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 name="Text Placeholder 2"/>
          <p:cNvSpPr>
            <a:spLocks noGrp="1"/>
          </p:cNvSpPr>
          <p:nvPr>
            <p:ph type="body" idx="1"/>
          </p:nvPr>
        </p:nvSpPr>
        <p:spPr>
          <a:xfrm rot="21000000">
            <a:off x="887172" y="5303003"/>
            <a:ext cx="6904501" cy="977900"/>
          </a:xfrm>
        </p:spPr>
        <p:txBody>
          <a:bodyPr vert="horz" lIns="91440" tIns="45720" rIns="91440" bIns="45720" rtlCol="0" anchor="ctr" anchorCtr="0">
            <a:normAutofit/>
          </a:bodyPr>
          <a:lstStyle>
            <a:lvl1pPr marL="0" indent="0" algn="r" defTabSz="914400" rtl="0" eaLnBrk="1" latinLnBrk="0" hangingPunct="1">
              <a:spcAft>
                <a:spcPts val="0"/>
              </a:spcAft>
              <a:buFontTx/>
              <a:buNone/>
              <a:defRPr sz="2400" kern="1200">
                <a:solidFill>
                  <a:schemeClr val="bg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grpSp>
        <p:nvGrpSpPr>
          <p:cNvPr id="33" name="Group 32"/>
          <p:cNvGrpSpPr/>
          <p:nvPr/>
        </p:nvGrpSpPr>
        <p:grpSpPr>
          <a:xfrm>
            <a:off x="2786799" y="-981635"/>
            <a:ext cx="4391155" cy="2734235"/>
            <a:chOff x="2786799" y="-981635"/>
            <a:chExt cx="4391155" cy="2734235"/>
          </a:xfrm>
        </p:grpSpPr>
        <p:sp>
          <p:nvSpPr>
            <p:cNvPr id="17" name="Oval 16"/>
            <p:cNvSpPr/>
            <p:nvPr/>
          </p:nvSpPr>
          <p:spPr>
            <a:xfrm>
              <a:off x="4495800" y="1143000"/>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1" name="Group 30"/>
            <p:cNvGrpSpPr/>
            <p:nvPr/>
          </p:nvGrpSpPr>
          <p:grpSpPr>
            <a:xfrm flipH="1">
              <a:off x="2913529" y="-726141"/>
              <a:ext cx="1671367" cy="1685976"/>
              <a:chOff x="7015433" y="-737502"/>
              <a:chExt cx="1671367" cy="1685976"/>
            </a:xfrm>
          </p:grpSpPr>
          <p:sp>
            <p:nvSpPr>
              <p:cNvPr id="24" name="Arc 23"/>
              <p:cNvSpPr/>
              <p:nvPr/>
            </p:nvSpPr>
            <p:spPr>
              <a:xfrm rot="6387309">
                <a:off x="7124585" y="-846654"/>
                <a:ext cx="1453063" cy="1671367"/>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p:nvSpPr>
            <p:spPr>
              <a:xfrm>
                <a:off x="7624910" y="3048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Oval 25"/>
              <p:cNvSpPr/>
              <p:nvPr/>
            </p:nvSpPr>
            <p:spPr>
              <a:xfrm>
                <a:off x="7062935" y="145351"/>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grpSp>
          <p:nvGrpSpPr>
            <p:cNvPr id="30" name="Group 29"/>
            <p:cNvGrpSpPr/>
            <p:nvPr/>
          </p:nvGrpSpPr>
          <p:grpSpPr>
            <a:xfrm>
              <a:off x="3352800" y="-981635"/>
              <a:ext cx="3825154" cy="2064221"/>
              <a:chOff x="3441115" y="-977153"/>
              <a:chExt cx="4194039" cy="2064221"/>
            </a:xfrm>
          </p:grpSpPr>
          <p:sp>
            <p:nvSpPr>
              <p:cNvPr id="20" name="Pie 19"/>
              <p:cNvSpPr/>
              <p:nvPr/>
            </p:nvSpPr>
            <p:spPr>
              <a:xfrm>
                <a:off x="3481535" y="-772181"/>
                <a:ext cx="3505316" cy="1521076"/>
              </a:xfrm>
              <a:prstGeom prst="pie">
                <a:avLst>
                  <a:gd name="adj1" fmla="val 22874"/>
                  <a:gd name="adj2" fmla="val 1078625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Oval 20"/>
              <p:cNvSpPr/>
              <p:nvPr/>
            </p:nvSpPr>
            <p:spPr>
              <a:xfrm>
                <a:off x="4607455" y="134134"/>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Arc 21"/>
              <p:cNvSpPr/>
              <p:nvPr/>
            </p:nvSpPr>
            <p:spPr>
              <a:xfrm rot="12469977">
                <a:off x="3441115" y="-185498"/>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Arc 26"/>
              <p:cNvSpPr/>
              <p:nvPr/>
            </p:nvSpPr>
            <p:spPr>
              <a:xfrm rot="6387309">
                <a:off x="5658551" y="-1047889"/>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8" name="Oval 27"/>
            <p:cNvSpPr/>
            <p:nvPr/>
          </p:nvSpPr>
          <p:spPr>
            <a:xfrm>
              <a:off x="3063128" y="89647"/>
              <a:ext cx="267260" cy="2672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Chord 31"/>
            <p:cNvSpPr/>
            <p:nvPr/>
          </p:nvSpPr>
          <p:spPr>
            <a:xfrm rot="17618442">
              <a:off x="2809659" y="-85690"/>
              <a:ext cx="182880" cy="2286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54" name="Round Same Side Corner Rectangle 53"/>
          <p:cNvSpPr/>
          <p:nvPr/>
        </p:nvSpPr>
        <p:spPr>
          <a:xfrm rot="4733987">
            <a:off x="1458981" y="2141099"/>
            <a:ext cx="809714" cy="2607556"/>
          </a:xfrm>
          <a:prstGeom prst="round2SameRect">
            <a:avLst>
              <a:gd name="adj1" fmla="val 50000"/>
              <a:gd name="adj2" fmla="val 0"/>
            </a:avLst>
          </a:prstGeom>
          <a:solidFill>
            <a:schemeClr val="accent1">
              <a:alpha val="65000"/>
            </a:schemeClr>
          </a:solidFill>
          <a:ln w="25400">
            <a:solidFill>
              <a:schemeClr val="accent2">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Freeform 51"/>
          <p:cNvSpPr/>
          <p:nvPr/>
        </p:nvSpPr>
        <p:spPr>
          <a:xfrm rot="4733987">
            <a:off x="814850" y="2202342"/>
            <a:ext cx="699135" cy="2512599"/>
          </a:xfrm>
          <a:custGeom>
            <a:avLst/>
            <a:gdLst>
              <a:gd name="connsiteX0" fmla="*/ 370199 w 740398"/>
              <a:gd name="connsiteY0" fmla="*/ 0 h 2607556"/>
              <a:gd name="connsiteX1" fmla="*/ 370199 w 740398"/>
              <a:gd name="connsiteY1" fmla="*/ 0 h 2607556"/>
              <a:gd name="connsiteX2" fmla="*/ 631969 w 740398"/>
              <a:gd name="connsiteY2" fmla="*/ 108429 h 2607556"/>
              <a:gd name="connsiteX3" fmla="*/ 740397 w 740398"/>
              <a:gd name="connsiteY3" fmla="*/ 370199 h 2607556"/>
              <a:gd name="connsiteX4" fmla="*/ 740398 w 740398"/>
              <a:gd name="connsiteY4" fmla="*/ 2607556 h 2607556"/>
              <a:gd name="connsiteX5" fmla="*/ 740398 w 740398"/>
              <a:gd name="connsiteY5" fmla="*/ 2607556 h 2607556"/>
              <a:gd name="connsiteX6" fmla="*/ 740398 w 740398"/>
              <a:gd name="connsiteY6" fmla="*/ 2607556 h 2607556"/>
              <a:gd name="connsiteX7" fmla="*/ 0 w 740398"/>
              <a:gd name="connsiteY7" fmla="*/ 2607556 h 2607556"/>
              <a:gd name="connsiteX8" fmla="*/ 0 w 740398"/>
              <a:gd name="connsiteY8" fmla="*/ 2607556 h 2607556"/>
              <a:gd name="connsiteX9" fmla="*/ 0 w 740398"/>
              <a:gd name="connsiteY9" fmla="*/ 2607556 h 2607556"/>
              <a:gd name="connsiteX10" fmla="*/ 0 w 740398"/>
              <a:gd name="connsiteY10" fmla="*/ 370199 h 2607556"/>
              <a:gd name="connsiteX11" fmla="*/ 108429 w 740398"/>
              <a:gd name="connsiteY11" fmla="*/ 108429 h 2607556"/>
              <a:gd name="connsiteX12" fmla="*/ 370199 w 740398"/>
              <a:gd name="connsiteY12" fmla="*/ 1 h 2607556"/>
              <a:gd name="connsiteX13" fmla="*/ 370199 w 740398"/>
              <a:gd name="connsiteY13" fmla="*/ 0 h 2607556"/>
              <a:gd name="connsiteX0" fmla="*/ 0 w 831838"/>
              <a:gd name="connsiteY0" fmla="*/ 2607556 h 2698996"/>
              <a:gd name="connsiteX1" fmla="*/ 0 w 831838"/>
              <a:gd name="connsiteY1" fmla="*/ 2607556 h 2698996"/>
              <a:gd name="connsiteX2" fmla="*/ 0 w 831838"/>
              <a:gd name="connsiteY2" fmla="*/ 2607556 h 2698996"/>
              <a:gd name="connsiteX3" fmla="*/ 0 w 831838"/>
              <a:gd name="connsiteY3" fmla="*/ 370199 h 2698996"/>
              <a:gd name="connsiteX4" fmla="*/ 108429 w 831838"/>
              <a:gd name="connsiteY4" fmla="*/ 108429 h 2698996"/>
              <a:gd name="connsiteX5" fmla="*/ 370199 w 831838"/>
              <a:gd name="connsiteY5" fmla="*/ 1 h 2698996"/>
              <a:gd name="connsiteX6" fmla="*/ 370199 w 831838"/>
              <a:gd name="connsiteY6" fmla="*/ 0 h 2698996"/>
              <a:gd name="connsiteX7" fmla="*/ 370199 w 831838"/>
              <a:gd name="connsiteY7" fmla="*/ 0 h 2698996"/>
              <a:gd name="connsiteX8" fmla="*/ 631969 w 831838"/>
              <a:gd name="connsiteY8" fmla="*/ 108429 h 2698996"/>
              <a:gd name="connsiteX9" fmla="*/ 740397 w 831838"/>
              <a:gd name="connsiteY9" fmla="*/ 370199 h 2698996"/>
              <a:gd name="connsiteX10" fmla="*/ 740398 w 831838"/>
              <a:gd name="connsiteY10" fmla="*/ 2607556 h 2698996"/>
              <a:gd name="connsiteX11" fmla="*/ 740398 w 831838"/>
              <a:gd name="connsiteY11" fmla="*/ 2607556 h 2698996"/>
              <a:gd name="connsiteX12" fmla="*/ 831838 w 831838"/>
              <a:gd name="connsiteY12" fmla="*/ 2698996 h 2698996"/>
              <a:gd name="connsiteX0" fmla="*/ 19377 w 851215"/>
              <a:gd name="connsiteY0" fmla="*/ 2607556 h 2698996"/>
              <a:gd name="connsiteX1" fmla="*/ 19377 w 851215"/>
              <a:gd name="connsiteY1" fmla="*/ 2607556 h 2698996"/>
              <a:gd name="connsiteX2" fmla="*/ 0 w 851215"/>
              <a:gd name="connsiteY2" fmla="*/ 2357093 h 2698996"/>
              <a:gd name="connsiteX3" fmla="*/ 19377 w 851215"/>
              <a:gd name="connsiteY3" fmla="*/ 370199 h 2698996"/>
              <a:gd name="connsiteX4" fmla="*/ 127806 w 851215"/>
              <a:gd name="connsiteY4" fmla="*/ 108429 h 2698996"/>
              <a:gd name="connsiteX5" fmla="*/ 389576 w 851215"/>
              <a:gd name="connsiteY5" fmla="*/ 1 h 2698996"/>
              <a:gd name="connsiteX6" fmla="*/ 389576 w 851215"/>
              <a:gd name="connsiteY6" fmla="*/ 0 h 2698996"/>
              <a:gd name="connsiteX7" fmla="*/ 389576 w 851215"/>
              <a:gd name="connsiteY7" fmla="*/ 0 h 2698996"/>
              <a:gd name="connsiteX8" fmla="*/ 651346 w 851215"/>
              <a:gd name="connsiteY8" fmla="*/ 108429 h 2698996"/>
              <a:gd name="connsiteX9" fmla="*/ 759774 w 851215"/>
              <a:gd name="connsiteY9" fmla="*/ 370199 h 2698996"/>
              <a:gd name="connsiteX10" fmla="*/ 759775 w 851215"/>
              <a:gd name="connsiteY10" fmla="*/ 2607556 h 2698996"/>
              <a:gd name="connsiteX11" fmla="*/ 759775 w 851215"/>
              <a:gd name="connsiteY11" fmla="*/ 2607556 h 2698996"/>
              <a:gd name="connsiteX12" fmla="*/ 851215 w 851215"/>
              <a:gd name="connsiteY12" fmla="*/ 2698996 h 2698996"/>
              <a:gd name="connsiteX0" fmla="*/ 19377 w 851215"/>
              <a:gd name="connsiteY0" fmla="*/ 2607556 h 2698996"/>
              <a:gd name="connsiteX1" fmla="*/ 0 w 851215"/>
              <a:gd name="connsiteY1" fmla="*/ 2357093 h 2698996"/>
              <a:gd name="connsiteX2" fmla="*/ 19377 w 851215"/>
              <a:gd name="connsiteY2" fmla="*/ 370199 h 2698996"/>
              <a:gd name="connsiteX3" fmla="*/ 127806 w 851215"/>
              <a:gd name="connsiteY3" fmla="*/ 108429 h 2698996"/>
              <a:gd name="connsiteX4" fmla="*/ 389576 w 851215"/>
              <a:gd name="connsiteY4" fmla="*/ 1 h 2698996"/>
              <a:gd name="connsiteX5" fmla="*/ 389576 w 851215"/>
              <a:gd name="connsiteY5" fmla="*/ 0 h 2698996"/>
              <a:gd name="connsiteX6" fmla="*/ 389576 w 851215"/>
              <a:gd name="connsiteY6" fmla="*/ 0 h 2698996"/>
              <a:gd name="connsiteX7" fmla="*/ 651346 w 851215"/>
              <a:gd name="connsiteY7" fmla="*/ 108429 h 2698996"/>
              <a:gd name="connsiteX8" fmla="*/ 759774 w 851215"/>
              <a:gd name="connsiteY8" fmla="*/ 370199 h 2698996"/>
              <a:gd name="connsiteX9" fmla="*/ 759775 w 851215"/>
              <a:gd name="connsiteY9" fmla="*/ 2607556 h 2698996"/>
              <a:gd name="connsiteX10" fmla="*/ 759775 w 851215"/>
              <a:gd name="connsiteY10" fmla="*/ 2607556 h 2698996"/>
              <a:gd name="connsiteX11" fmla="*/ 851215 w 851215"/>
              <a:gd name="connsiteY11" fmla="*/ 2698996 h 2698996"/>
              <a:gd name="connsiteX0" fmla="*/ 0 w 851215"/>
              <a:gd name="connsiteY0" fmla="*/ 2357093 h 2698996"/>
              <a:gd name="connsiteX1" fmla="*/ 19377 w 851215"/>
              <a:gd name="connsiteY1" fmla="*/ 370199 h 2698996"/>
              <a:gd name="connsiteX2" fmla="*/ 127806 w 851215"/>
              <a:gd name="connsiteY2" fmla="*/ 108429 h 2698996"/>
              <a:gd name="connsiteX3" fmla="*/ 389576 w 851215"/>
              <a:gd name="connsiteY3" fmla="*/ 1 h 2698996"/>
              <a:gd name="connsiteX4" fmla="*/ 389576 w 851215"/>
              <a:gd name="connsiteY4" fmla="*/ 0 h 2698996"/>
              <a:gd name="connsiteX5" fmla="*/ 389576 w 851215"/>
              <a:gd name="connsiteY5" fmla="*/ 0 h 2698996"/>
              <a:gd name="connsiteX6" fmla="*/ 651346 w 851215"/>
              <a:gd name="connsiteY6" fmla="*/ 108429 h 2698996"/>
              <a:gd name="connsiteX7" fmla="*/ 759774 w 851215"/>
              <a:gd name="connsiteY7" fmla="*/ 370199 h 2698996"/>
              <a:gd name="connsiteX8" fmla="*/ 759775 w 851215"/>
              <a:gd name="connsiteY8" fmla="*/ 2607556 h 2698996"/>
              <a:gd name="connsiteX9" fmla="*/ 759775 w 851215"/>
              <a:gd name="connsiteY9" fmla="*/ 2607556 h 2698996"/>
              <a:gd name="connsiteX10" fmla="*/ 851215 w 851215"/>
              <a:gd name="connsiteY10" fmla="*/ 2698996 h 2698996"/>
              <a:gd name="connsiteX0" fmla="*/ 0 w 759775"/>
              <a:gd name="connsiteY0" fmla="*/ 2357093 h 2607556"/>
              <a:gd name="connsiteX1" fmla="*/ 19377 w 759775"/>
              <a:gd name="connsiteY1" fmla="*/ 370199 h 2607556"/>
              <a:gd name="connsiteX2" fmla="*/ 127806 w 759775"/>
              <a:gd name="connsiteY2" fmla="*/ 108429 h 2607556"/>
              <a:gd name="connsiteX3" fmla="*/ 389576 w 759775"/>
              <a:gd name="connsiteY3" fmla="*/ 1 h 2607556"/>
              <a:gd name="connsiteX4" fmla="*/ 389576 w 759775"/>
              <a:gd name="connsiteY4" fmla="*/ 0 h 2607556"/>
              <a:gd name="connsiteX5" fmla="*/ 389576 w 759775"/>
              <a:gd name="connsiteY5" fmla="*/ 0 h 2607556"/>
              <a:gd name="connsiteX6" fmla="*/ 651346 w 759775"/>
              <a:gd name="connsiteY6" fmla="*/ 108429 h 2607556"/>
              <a:gd name="connsiteX7" fmla="*/ 759774 w 759775"/>
              <a:gd name="connsiteY7" fmla="*/ 370199 h 2607556"/>
              <a:gd name="connsiteX8" fmla="*/ 759775 w 759775"/>
              <a:gd name="connsiteY8" fmla="*/ 2607556 h 2607556"/>
              <a:gd name="connsiteX9" fmla="*/ 759775 w 759775"/>
              <a:gd name="connsiteY9" fmla="*/ 2607556 h 2607556"/>
              <a:gd name="connsiteX0" fmla="*/ 0 w 764702"/>
              <a:gd name="connsiteY0" fmla="*/ 2357093 h 2607556"/>
              <a:gd name="connsiteX1" fmla="*/ 19377 w 764702"/>
              <a:gd name="connsiteY1" fmla="*/ 370199 h 2607556"/>
              <a:gd name="connsiteX2" fmla="*/ 127806 w 764702"/>
              <a:gd name="connsiteY2" fmla="*/ 108429 h 2607556"/>
              <a:gd name="connsiteX3" fmla="*/ 389576 w 764702"/>
              <a:gd name="connsiteY3" fmla="*/ 1 h 2607556"/>
              <a:gd name="connsiteX4" fmla="*/ 389576 w 764702"/>
              <a:gd name="connsiteY4" fmla="*/ 0 h 2607556"/>
              <a:gd name="connsiteX5" fmla="*/ 389576 w 764702"/>
              <a:gd name="connsiteY5" fmla="*/ 0 h 2607556"/>
              <a:gd name="connsiteX6" fmla="*/ 651346 w 764702"/>
              <a:gd name="connsiteY6" fmla="*/ 108429 h 2607556"/>
              <a:gd name="connsiteX7" fmla="*/ 759774 w 764702"/>
              <a:gd name="connsiteY7" fmla="*/ 370199 h 2607556"/>
              <a:gd name="connsiteX8" fmla="*/ 759775 w 764702"/>
              <a:gd name="connsiteY8" fmla="*/ 2607556 h 2607556"/>
              <a:gd name="connsiteX9" fmla="*/ 764702 w 764702"/>
              <a:gd name="connsiteY9" fmla="*/ 2512599 h 2607556"/>
              <a:gd name="connsiteX0" fmla="*/ 0 w 778667"/>
              <a:gd name="connsiteY0" fmla="*/ 2357093 h 2512599"/>
              <a:gd name="connsiteX1" fmla="*/ 19377 w 778667"/>
              <a:gd name="connsiteY1" fmla="*/ 370199 h 2512599"/>
              <a:gd name="connsiteX2" fmla="*/ 127806 w 778667"/>
              <a:gd name="connsiteY2" fmla="*/ 108429 h 2512599"/>
              <a:gd name="connsiteX3" fmla="*/ 389576 w 778667"/>
              <a:gd name="connsiteY3" fmla="*/ 1 h 2512599"/>
              <a:gd name="connsiteX4" fmla="*/ 389576 w 778667"/>
              <a:gd name="connsiteY4" fmla="*/ 0 h 2512599"/>
              <a:gd name="connsiteX5" fmla="*/ 389576 w 778667"/>
              <a:gd name="connsiteY5" fmla="*/ 0 h 2512599"/>
              <a:gd name="connsiteX6" fmla="*/ 651346 w 778667"/>
              <a:gd name="connsiteY6" fmla="*/ 108429 h 2512599"/>
              <a:gd name="connsiteX7" fmla="*/ 759774 w 778667"/>
              <a:gd name="connsiteY7" fmla="*/ 370199 h 2512599"/>
              <a:gd name="connsiteX8" fmla="*/ 764702 w 778667"/>
              <a:gd name="connsiteY8" fmla="*/ 2512599 h 25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667" h="2512599">
                <a:moveTo>
                  <a:pt x="0" y="2357093"/>
                </a:moveTo>
                <a:lnTo>
                  <a:pt x="19377" y="370199"/>
                </a:lnTo>
                <a:cubicBezTo>
                  <a:pt x="19377" y="272016"/>
                  <a:pt x="58380" y="177855"/>
                  <a:pt x="127806" y="108429"/>
                </a:cubicBezTo>
                <a:cubicBezTo>
                  <a:pt x="197232" y="39003"/>
                  <a:pt x="291394" y="0"/>
                  <a:pt x="389576" y="1"/>
                </a:cubicBezTo>
                <a:lnTo>
                  <a:pt x="389576" y="0"/>
                </a:lnTo>
                <a:lnTo>
                  <a:pt x="389576" y="0"/>
                </a:lnTo>
                <a:cubicBezTo>
                  <a:pt x="487759" y="0"/>
                  <a:pt x="581920" y="39003"/>
                  <a:pt x="651346" y="108429"/>
                </a:cubicBezTo>
                <a:cubicBezTo>
                  <a:pt x="720772" y="177855"/>
                  <a:pt x="759775" y="272017"/>
                  <a:pt x="759774" y="370199"/>
                </a:cubicBezTo>
                <a:cubicBezTo>
                  <a:pt x="778667" y="770894"/>
                  <a:pt x="763675" y="2066266"/>
                  <a:pt x="764702" y="2512599"/>
                </a:cubicBezTo>
              </a:path>
            </a:pathLst>
          </a:custGeom>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Freeform 52"/>
          <p:cNvSpPr/>
          <p:nvPr/>
        </p:nvSpPr>
        <p:spPr>
          <a:xfrm rot="4733987">
            <a:off x="390772" y="3357641"/>
            <a:ext cx="379174" cy="1207375"/>
          </a:xfrm>
          <a:custGeom>
            <a:avLst/>
            <a:gdLst>
              <a:gd name="connsiteX0" fmla="*/ 229291 w 458582"/>
              <a:gd name="connsiteY0" fmla="*/ 0 h 1615047"/>
              <a:gd name="connsiteX1" fmla="*/ 229291 w 458582"/>
              <a:gd name="connsiteY1" fmla="*/ 0 h 1615047"/>
              <a:gd name="connsiteX2" fmla="*/ 391424 w 458582"/>
              <a:gd name="connsiteY2" fmla="*/ 67158 h 1615047"/>
              <a:gd name="connsiteX3" fmla="*/ 458582 w 458582"/>
              <a:gd name="connsiteY3" fmla="*/ 229291 h 1615047"/>
              <a:gd name="connsiteX4" fmla="*/ 458582 w 458582"/>
              <a:gd name="connsiteY4" fmla="*/ 1615047 h 1615047"/>
              <a:gd name="connsiteX5" fmla="*/ 458582 w 458582"/>
              <a:gd name="connsiteY5" fmla="*/ 1615047 h 1615047"/>
              <a:gd name="connsiteX6" fmla="*/ 458582 w 458582"/>
              <a:gd name="connsiteY6" fmla="*/ 1615047 h 1615047"/>
              <a:gd name="connsiteX7" fmla="*/ 0 w 458582"/>
              <a:gd name="connsiteY7" fmla="*/ 1615047 h 1615047"/>
              <a:gd name="connsiteX8" fmla="*/ 0 w 458582"/>
              <a:gd name="connsiteY8" fmla="*/ 1615047 h 1615047"/>
              <a:gd name="connsiteX9" fmla="*/ 0 w 458582"/>
              <a:gd name="connsiteY9" fmla="*/ 1615047 h 1615047"/>
              <a:gd name="connsiteX10" fmla="*/ 0 w 458582"/>
              <a:gd name="connsiteY10" fmla="*/ 229291 h 1615047"/>
              <a:gd name="connsiteX11" fmla="*/ 67158 w 458582"/>
              <a:gd name="connsiteY11" fmla="*/ 67158 h 1615047"/>
              <a:gd name="connsiteX12" fmla="*/ 229291 w 458582"/>
              <a:gd name="connsiteY12" fmla="*/ 0 h 1615047"/>
              <a:gd name="connsiteX0" fmla="*/ 0 w 550022"/>
              <a:gd name="connsiteY0" fmla="*/ 1615047 h 1706487"/>
              <a:gd name="connsiteX1" fmla="*/ 0 w 550022"/>
              <a:gd name="connsiteY1" fmla="*/ 1615047 h 1706487"/>
              <a:gd name="connsiteX2" fmla="*/ 0 w 550022"/>
              <a:gd name="connsiteY2" fmla="*/ 1615047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0 w 550022"/>
              <a:gd name="connsiteY1" fmla="*/ 1615047 h 1706487"/>
              <a:gd name="connsiteX2" fmla="*/ 9603 w 550022"/>
              <a:gd name="connsiteY2" fmla="*/ 1356566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9603 w 550022"/>
              <a:gd name="connsiteY1" fmla="*/ 1356566 h 1706487"/>
              <a:gd name="connsiteX2" fmla="*/ 0 w 550022"/>
              <a:gd name="connsiteY2" fmla="*/ 229291 h 1706487"/>
              <a:gd name="connsiteX3" fmla="*/ 67158 w 550022"/>
              <a:gd name="connsiteY3" fmla="*/ 67158 h 1706487"/>
              <a:gd name="connsiteX4" fmla="*/ 229291 w 550022"/>
              <a:gd name="connsiteY4" fmla="*/ 0 h 1706487"/>
              <a:gd name="connsiteX5" fmla="*/ 229291 w 550022"/>
              <a:gd name="connsiteY5" fmla="*/ 0 h 1706487"/>
              <a:gd name="connsiteX6" fmla="*/ 391424 w 550022"/>
              <a:gd name="connsiteY6" fmla="*/ 67158 h 1706487"/>
              <a:gd name="connsiteX7" fmla="*/ 458582 w 550022"/>
              <a:gd name="connsiteY7" fmla="*/ 229291 h 1706487"/>
              <a:gd name="connsiteX8" fmla="*/ 458582 w 550022"/>
              <a:gd name="connsiteY8" fmla="*/ 1615047 h 1706487"/>
              <a:gd name="connsiteX9" fmla="*/ 458582 w 550022"/>
              <a:gd name="connsiteY9" fmla="*/ 1615047 h 1706487"/>
              <a:gd name="connsiteX10" fmla="*/ 550022 w 550022"/>
              <a:gd name="connsiteY10" fmla="*/ 1706487 h 1706487"/>
              <a:gd name="connsiteX0" fmla="*/ 9603 w 550022"/>
              <a:gd name="connsiteY0" fmla="*/ 1356566 h 1706487"/>
              <a:gd name="connsiteX1" fmla="*/ 0 w 550022"/>
              <a:gd name="connsiteY1" fmla="*/ 229291 h 1706487"/>
              <a:gd name="connsiteX2" fmla="*/ 67158 w 550022"/>
              <a:gd name="connsiteY2" fmla="*/ 67158 h 1706487"/>
              <a:gd name="connsiteX3" fmla="*/ 229291 w 550022"/>
              <a:gd name="connsiteY3" fmla="*/ 0 h 1706487"/>
              <a:gd name="connsiteX4" fmla="*/ 229291 w 550022"/>
              <a:gd name="connsiteY4" fmla="*/ 0 h 1706487"/>
              <a:gd name="connsiteX5" fmla="*/ 391424 w 550022"/>
              <a:gd name="connsiteY5" fmla="*/ 67158 h 1706487"/>
              <a:gd name="connsiteX6" fmla="*/ 458582 w 550022"/>
              <a:gd name="connsiteY6" fmla="*/ 229291 h 1706487"/>
              <a:gd name="connsiteX7" fmla="*/ 458582 w 550022"/>
              <a:gd name="connsiteY7" fmla="*/ 1615047 h 1706487"/>
              <a:gd name="connsiteX8" fmla="*/ 458582 w 550022"/>
              <a:gd name="connsiteY8" fmla="*/ 1615047 h 1706487"/>
              <a:gd name="connsiteX9" fmla="*/ 550022 w 550022"/>
              <a:gd name="connsiteY9" fmla="*/ 1706487 h 170648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58582 w 458582"/>
              <a:gd name="connsiteY8" fmla="*/ 1615047 h 161504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47473 w 458582"/>
              <a:gd name="connsiteY8" fmla="*/ 1462129 h 1615047"/>
              <a:gd name="connsiteX0" fmla="*/ 9603 w 458582"/>
              <a:gd name="connsiteY0" fmla="*/ 1356566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28227 w 458582"/>
              <a:gd name="connsiteY0" fmla="*/ 1401330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0 w 459179"/>
              <a:gd name="connsiteY0" fmla="*/ 1379079 h 1462129"/>
              <a:gd name="connsiteX1" fmla="*/ 597 w 459179"/>
              <a:gd name="connsiteY1" fmla="*/ 229291 h 1462129"/>
              <a:gd name="connsiteX2" fmla="*/ 67755 w 459179"/>
              <a:gd name="connsiteY2" fmla="*/ 67158 h 1462129"/>
              <a:gd name="connsiteX3" fmla="*/ 229888 w 459179"/>
              <a:gd name="connsiteY3" fmla="*/ 0 h 1462129"/>
              <a:gd name="connsiteX4" fmla="*/ 229888 w 459179"/>
              <a:gd name="connsiteY4" fmla="*/ 0 h 1462129"/>
              <a:gd name="connsiteX5" fmla="*/ 392021 w 459179"/>
              <a:gd name="connsiteY5" fmla="*/ 67158 h 1462129"/>
              <a:gd name="connsiteX6" fmla="*/ 459179 w 459179"/>
              <a:gd name="connsiteY6" fmla="*/ 229291 h 1462129"/>
              <a:gd name="connsiteX7" fmla="*/ 448070 w 459179"/>
              <a:gd name="connsiteY7" fmla="*/ 1462129 h 146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179" h="1462129">
                <a:moveTo>
                  <a:pt x="0" y="1379079"/>
                </a:moveTo>
                <a:lnTo>
                  <a:pt x="597" y="229291"/>
                </a:lnTo>
                <a:cubicBezTo>
                  <a:pt x="597" y="168479"/>
                  <a:pt x="24755" y="110158"/>
                  <a:pt x="67755" y="67158"/>
                </a:cubicBezTo>
                <a:cubicBezTo>
                  <a:pt x="110755" y="24158"/>
                  <a:pt x="169077" y="0"/>
                  <a:pt x="229888" y="0"/>
                </a:cubicBezTo>
                <a:lnTo>
                  <a:pt x="229888" y="0"/>
                </a:lnTo>
                <a:cubicBezTo>
                  <a:pt x="290700" y="0"/>
                  <a:pt x="349021" y="24158"/>
                  <a:pt x="392021" y="67158"/>
                </a:cubicBezTo>
                <a:cubicBezTo>
                  <a:pt x="435021" y="110158"/>
                  <a:pt x="459179" y="168480"/>
                  <a:pt x="459179" y="229291"/>
                </a:cubicBezTo>
                <a:lnTo>
                  <a:pt x="448070" y="1462129"/>
                </a:lnTo>
              </a:path>
            </a:pathLst>
          </a:custGeom>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rot="21000000">
            <a:off x="600152" y="3389654"/>
            <a:ext cx="7622161" cy="1679594"/>
          </a:xfrm>
        </p:spPr>
        <p:txBody>
          <a:bodyPr vert="horz" lIns="91440" tIns="45720" rIns="91440" bIns="45720" rtlCol="0" anchor="b" anchorCtr="0">
            <a:noAutofit/>
          </a:bodyPr>
          <a:lstStyle>
            <a:lvl1pPr algn="r" defTabSz="914400" rtl="0" eaLnBrk="1" latinLnBrk="0" hangingPunct="1">
              <a:lnSpc>
                <a:spcPts val="5600"/>
              </a:lnSpc>
              <a:spcBef>
                <a:spcPct val="0"/>
              </a:spcBef>
              <a:buNone/>
              <a:defRPr sz="4600" kern="1200">
                <a:solidFill>
                  <a:schemeClr val="bg1"/>
                </a:solidFill>
                <a:latin typeface="+mj-lt"/>
                <a:ea typeface="+mj-ea"/>
                <a:cs typeface="+mj-cs"/>
              </a:defRPr>
            </a:lvl1pPr>
          </a:lstStyle>
          <a:p>
            <a:r>
              <a:rPr lang="zh-CN" altLang="en-US" smtClean="0"/>
              <a:t>单击此处编辑母版标题样式</a:t>
            </a:r>
            <a:endParaRPr/>
          </a:p>
        </p:txBody>
      </p:sp>
      <p:sp>
        <p:nvSpPr>
          <p:cNvPr id="29" name="Rectangle 28"/>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2" name="Round Same Side Corner Rectangle 31"/>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699247"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Content Placeholder 3"/>
          <p:cNvSpPr>
            <a:spLocks noGrp="1"/>
          </p:cNvSpPr>
          <p:nvPr>
            <p:ph sz="half" idx="2"/>
          </p:nvPr>
        </p:nvSpPr>
        <p:spPr>
          <a:xfrm>
            <a:off x="4751294"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5" name="Date Placeholder 4"/>
          <p:cNvSpPr>
            <a:spLocks noGrp="1"/>
          </p:cNvSpPr>
          <p:nvPr>
            <p:ph type="dt" sz="half" idx="10"/>
          </p:nvPr>
        </p:nvSpPr>
        <p:spPr/>
        <p:txBody>
          <a:bodyPr/>
          <a:lstStyle/>
          <a:p>
            <a:fld id="{8F1B69E8-23E9-4C1F-AA2B-3C5BA6EDBEA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5" name="Round Same Side Corner Rectangle 34"/>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712788"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712788"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5" name="Text Placeholder 4"/>
          <p:cNvSpPr>
            <a:spLocks noGrp="1"/>
          </p:cNvSpPr>
          <p:nvPr>
            <p:ph type="body" sz="quarter" idx="3"/>
          </p:nvPr>
        </p:nvSpPr>
        <p:spPr>
          <a:xfrm>
            <a:off x="4773706"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73706"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7" name="Date Placeholder 6"/>
          <p:cNvSpPr>
            <a:spLocks noGrp="1"/>
          </p:cNvSpPr>
          <p:nvPr>
            <p:ph type="dt" sz="half" idx="10"/>
          </p:nvPr>
        </p:nvSpPr>
        <p:spPr/>
        <p:txBody>
          <a:bodyPr/>
          <a:lstStyle/>
          <a:p>
            <a:fld id="{8F1B69E8-23E9-4C1F-AA2B-3C5BA6EDBEAE}" type="datetimeFigureOut">
              <a:rPr lang="en-US" smtClean="0"/>
              <a:t>8/10/2014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ound Same Side Corner Rectangle 6"/>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8F1B69E8-23E9-4C1F-AA2B-3C5BA6EDBEAE}" type="datetimeFigureOut">
              <a:rPr lang="en-US" smtClean="0"/>
              <a:t>8/10/2014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B69E8-23E9-4C1F-AA2B-3C5BA6EDBEAE}" type="datetimeFigureOut">
              <a:rPr lang="en-US" smtClean="0"/>
              <a:t>8/10/2014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3" name="Rounded Rectangle 32"/>
          <p:cNvSpPr/>
          <p:nvPr/>
        </p:nvSpPr>
        <p:spPr>
          <a:xfrm>
            <a:off x="366713" y="1447800"/>
            <a:ext cx="3748087" cy="4800600"/>
          </a:xfrm>
          <a:prstGeom prst="roundRect">
            <a:avLst/>
          </a:prstGeom>
          <a:solidFill>
            <a:schemeClr val="accent1">
              <a:alpha val="60000"/>
            </a:schemeClr>
          </a:solidFill>
          <a:ln w="635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33399" y="1676400"/>
            <a:ext cx="3429000" cy="1066800"/>
          </a:xfrm>
        </p:spPr>
        <p:txBody>
          <a:bodyPr anchor="b"/>
          <a:lstStyle>
            <a:lvl1pPr algn="ctr">
              <a:lnSpc>
                <a:spcPct val="100000"/>
              </a:lnSpc>
              <a:defRPr sz="3000" b="0"/>
            </a:lvl1pPr>
          </a:lstStyle>
          <a:p>
            <a:r>
              <a:rPr lang="zh-CN" altLang="en-US" smtClean="0"/>
              <a:t>单击此处编辑母版标题样式</a:t>
            </a:r>
            <a:endParaRPr/>
          </a:p>
        </p:txBody>
      </p:sp>
      <p:sp>
        <p:nvSpPr>
          <p:cNvPr id="3" name="Content Placeholder 2"/>
          <p:cNvSpPr>
            <a:spLocks noGrp="1"/>
          </p:cNvSpPr>
          <p:nvPr>
            <p:ph idx="1"/>
          </p:nvPr>
        </p:nvSpPr>
        <p:spPr>
          <a:xfrm>
            <a:off x="4504766" y="990600"/>
            <a:ext cx="4258234" cy="52578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Text Placeholder 3"/>
          <p:cNvSpPr>
            <a:spLocks noGrp="1"/>
          </p:cNvSpPr>
          <p:nvPr>
            <p:ph type="body" sz="half" idx="2"/>
          </p:nvPr>
        </p:nvSpPr>
        <p:spPr>
          <a:xfrm>
            <a:off x="533400" y="2850775"/>
            <a:ext cx="3429000" cy="3169025"/>
          </a:xfrm>
        </p:spPr>
        <p:txBody>
          <a:bodyPr>
            <a:normAutofit/>
          </a:bodyPr>
          <a:lstStyle>
            <a:lvl1pPr marL="0" indent="0" algn="ctr">
              <a:spcAft>
                <a:spcPts val="1000"/>
              </a:spcAft>
              <a:buNone/>
              <a:defRPr sz="16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F1B69E8-23E9-4C1F-AA2B-3C5BA6EDBEA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TextSlideOverlay.png"/>
          <p:cNvPicPr>
            <a:picLocks noChangeAspect="1"/>
          </p:cNvPicPr>
          <p:nvPr/>
        </p:nvPicPr>
        <p:blipFill>
          <a:blip r:embed="rId16"/>
          <a:stretch>
            <a:fillRect/>
          </a:stretch>
        </p:blipFill>
        <p:spPr>
          <a:xfrm>
            <a:off x="0" y="0"/>
            <a:ext cx="9144000" cy="6858000"/>
          </a:xfrm>
          <a:prstGeom prst="rect">
            <a:avLst/>
          </a:prstGeom>
        </p:spPr>
      </p:pic>
      <p:grpSp>
        <p:nvGrpSpPr>
          <p:cNvPr id="8" name="Group 7"/>
          <p:cNvGrpSpPr/>
          <p:nvPr/>
        </p:nvGrpSpPr>
        <p:grpSpPr>
          <a:xfrm>
            <a:off x="-573169" y="-607194"/>
            <a:ext cx="7563453" cy="1983277"/>
            <a:chOff x="-573169" y="-607194"/>
            <a:chExt cx="7563453" cy="1983277"/>
          </a:xfrm>
        </p:grpSpPr>
        <p:grpSp>
          <p:nvGrpSpPr>
            <p:cNvPr id="9" name="Group 32"/>
            <p:cNvGrpSpPr/>
            <p:nvPr userDrawn="1"/>
          </p:nvGrpSpPr>
          <p:grpSpPr>
            <a:xfrm>
              <a:off x="-263314" y="-607194"/>
              <a:ext cx="7253598" cy="1983277"/>
              <a:chOff x="-263314" y="-607194"/>
              <a:chExt cx="7253598" cy="1983277"/>
            </a:xfrm>
          </p:grpSpPr>
          <p:sp>
            <p:nvSpPr>
              <p:cNvPr id="11" name="Oval 10"/>
              <p:cNvSpPr/>
              <p:nvPr userDrawn="1"/>
            </p:nvSpPr>
            <p:spPr>
              <a:xfrm rot="4368687">
                <a:off x="2839420" y="-41330"/>
                <a:ext cx="581935" cy="79009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2" name="Oval 11"/>
              <p:cNvSpPr/>
              <p:nvPr userDrawn="1"/>
            </p:nvSpPr>
            <p:spPr>
              <a:xfrm>
                <a:off x="334576" y="12540"/>
                <a:ext cx="1189424" cy="10121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3" name="Arc 12"/>
              <p:cNvSpPr/>
              <p:nvPr userDrawn="1"/>
            </p:nvSpPr>
            <p:spPr>
              <a:xfrm rot="6387309">
                <a:off x="5839613" y="-548177"/>
                <a:ext cx="1106354" cy="1194988"/>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4" name="Oval 13"/>
              <p:cNvSpPr/>
              <p:nvPr userDrawn="1"/>
            </p:nvSpPr>
            <p:spPr>
              <a:xfrm>
                <a:off x="5472545" y="62345"/>
                <a:ext cx="609600" cy="491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Pie 14"/>
              <p:cNvSpPr/>
              <p:nvPr userDrawn="1"/>
            </p:nvSpPr>
            <p:spPr>
              <a:xfrm>
                <a:off x="-7411" y="-607194"/>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6" name="Pie 15"/>
              <p:cNvSpPr/>
              <p:nvPr userDrawn="1"/>
            </p:nvSpPr>
            <p:spPr>
              <a:xfrm>
                <a:off x="1905000" y="-402266"/>
                <a:ext cx="1600200" cy="8001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7" name="Oval 16"/>
              <p:cNvSpPr/>
              <p:nvPr userDrawn="1"/>
            </p:nvSpPr>
            <p:spPr>
              <a:xfrm>
                <a:off x="2631141" y="762000"/>
                <a:ext cx="416859" cy="416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8" name="Oval 17"/>
              <p:cNvSpPr/>
              <p:nvPr userDrawn="1"/>
            </p:nvSpPr>
            <p:spPr>
              <a:xfrm rot="2510439">
                <a:off x="170710" y="163548"/>
                <a:ext cx="778552" cy="982318"/>
              </a:xfrm>
              <a:prstGeom prst="ellips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9" name="Pie 18"/>
              <p:cNvSpPr/>
              <p:nvPr userDrawn="1"/>
            </p:nvSpPr>
            <p:spPr>
              <a:xfrm rot="16200000">
                <a:off x="-263314" y="842683"/>
                <a:ext cx="533400" cy="5334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0" name="Oval 19"/>
              <p:cNvSpPr/>
              <p:nvPr userDrawn="1"/>
            </p:nvSpPr>
            <p:spPr>
              <a:xfrm>
                <a:off x="1558635" y="491274"/>
                <a:ext cx="228600" cy="194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Pie 20"/>
              <p:cNvSpPr/>
              <p:nvPr userDrawn="1"/>
            </p:nvSpPr>
            <p:spPr>
              <a:xfrm>
                <a:off x="990600" y="-603972"/>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Pie 21"/>
              <p:cNvSpPr/>
              <p:nvPr userDrawn="1"/>
            </p:nvSpPr>
            <p:spPr>
              <a:xfrm>
                <a:off x="5181600" y="-343143"/>
                <a:ext cx="1600200" cy="6858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Oval 22"/>
              <p:cNvSpPr/>
              <p:nvPr userDrawn="1"/>
            </p:nvSpPr>
            <p:spPr>
              <a:xfrm>
                <a:off x="5728855" y="62345"/>
                <a:ext cx="685800" cy="533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Pie 23"/>
              <p:cNvSpPr/>
              <p:nvPr userDrawn="1"/>
            </p:nvSpPr>
            <p:spPr>
              <a:xfrm>
                <a:off x="6136341" y="-257607"/>
                <a:ext cx="838200" cy="527288"/>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userDrawn="1"/>
            </p:nvSpPr>
            <p:spPr>
              <a:xfrm rot="4368687">
                <a:off x="3664192" y="-146482"/>
                <a:ext cx="581935" cy="90920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Pie 25"/>
              <p:cNvSpPr/>
              <p:nvPr userDrawn="1"/>
            </p:nvSpPr>
            <p:spPr>
              <a:xfrm>
                <a:off x="4384965" y="-146937"/>
                <a:ext cx="300317" cy="300317"/>
              </a:xfrm>
              <a:prstGeom prst="pie">
                <a:avLst>
                  <a:gd name="adj1" fmla="val 0"/>
                  <a:gd name="adj2" fmla="val 10777084"/>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Pie 26"/>
              <p:cNvSpPr/>
              <p:nvPr userDrawn="1"/>
            </p:nvSpPr>
            <p:spPr>
              <a:xfrm>
                <a:off x="4756593" y="-119227"/>
                <a:ext cx="18288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Pie 27"/>
              <p:cNvSpPr/>
              <p:nvPr userDrawn="1"/>
            </p:nvSpPr>
            <p:spPr>
              <a:xfrm>
                <a:off x="5029200" y="-114543"/>
                <a:ext cx="22860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Oval 28"/>
              <p:cNvSpPr/>
              <p:nvPr userDrawn="1"/>
            </p:nvSpPr>
            <p:spPr>
              <a:xfrm>
                <a:off x="2403765" y="0"/>
                <a:ext cx="665018" cy="66501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0" name="Pie 29"/>
              <p:cNvSpPr/>
              <p:nvPr userDrawn="1"/>
            </p:nvSpPr>
            <p:spPr>
              <a:xfrm>
                <a:off x="3012141" y="-299172"/>
                <a:ext cx="838200" cy="6096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10" name="Pie 9"/>
            <p:cNvSpPr/>
            <p:nvPr userDrawn="1"/>
          </p:nvSpPr>
          <p:spPr>
            <a:xfrm rot="16200000">
              <a:off x="-431058" y="-79768"/>
              <a:ext cx="852056" cy="1136277"/>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 name="Title Placeholder 1"/>
          <p:cNvSpPr>
            <a:spLocks noGrp="1"/>
          </p:cNvSpPr>
          <p:nvPr>
            <p:ph type="title"/>
          </p:nvPr>
        </p:nvSpPr>
        <p:spPr>
          <a:xfrm>
            <a:off x="712788" y="1371600"/>
            <a:ext cx="7716837" cy="1447800"/>
          </a:xfrm>
          <a:prstGeom prst="rect">
            <a:avLst/>
          </a:prstGeom>
        </p:spPr>
        <p:txBody>
          <a:bodyPr vert="horz" lIns="91440" tIns="45720" rIns="91440" bIns="45720" rtlCol="0" anchor="ctr">
            <a:noAutofit/>
          </a:bodyPr>
          <a:lstStyle/>
          <a:p>
            <a:r>
              <a:rPr lang="zh-CN" altLang="en-US" smtClean="0"/>
              <a:t>单击此处编辑母版标题样式</a:t>
            </a:r>
            <a:endParaRPr/>
          </a:p>
        </p:txBody>
      </p:sp>
      <p:sp>
        <p:nvSpPr>
          <p:cNvPr id="3" name="Text Placeholder 2"/>
          <p:cNvSpPr>
            <a:spLocks noGrp="1"/>
          </p:cNvSpPr>
          <p:nvPr>
            <p:ph type="body" idx="1"/>
          </p:nvPr>
        </p:nvSpPr>
        <p:spPr>
          <a:xfrm>
            <a:off x="712788" y="3012142"/>
            <a:ext cx="7716838" cy="338865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4" name="Date Placeholder 3"/>
          <p:cNvSpPr>
            <a:spLocks noGrp="1"/>
          </p:cNvSpPr>
          <p:nvPr>
            <p:ph type="dt" sz="half" idx="2"/>
          </p:nvPr>
        </p:nvSpPr>
        <p:spPr>
          <a:xfrm>
            <a:off x="77040" y="300690"/>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fld id="{8F1B69E8-23E9-4C1F-AA2B-3C5BA6EDBEAE}" type="datetimeFigureOut">
              <a:rPr lang="en-US" smtClean="0"/>
              <a:t>8/10/2014</a:t>
            </a:fld>
            <a:endParaRPr lang="en-US"/>
          </a:p>
        </p:txBody>
      </p:sp>
      <p:sp>
        <p:nvSpPr>
          <p:cNvPr id="5" name="Footer Placeholder 4"/>
          <p:cNvSpPr>
            <a:spLocks noGrp="1"/>
          </p:cNvSpPr>
          <p:nvPr>
            <p:ph type="ftr" sz="quarter" idx="3"/>
          </p:nvPr>
        </p:nvSpPr>
        <p:spPr>
          <a:xfrm>
            <a:off x="76200" y="116541"/>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endParaRPr lang="en-US"/>
          </a:p>
        </p:txBody>
      </p:sp>
      <p:sp>
        <p:nvSpPr>
          <p:cNvPr id="6" name="Slide Number Placeholder 5"/>
          <p:cNvSpPr>
            <a:spLocks noGrp="1"/>
          </p:cNvSpPr>
          <p:nvPr>
            <p:ph type="sldNum" sz="quarter" idx="4"/>
          </p:nvPr>
        </p:nvSpPr>
        <p:spPr>
          <a:xfrm>
            <a:off x="76200" y="605491"/>
            <a:ext cx="1385887" cy="232710"/>
          </a:xfrm>
          <a:prstGeom prst="rect">
            <a:avLst/>
          </a:prstGeom>
        </p:spPr>
        <p:txBody>
          <a:bodyPr vert="horz" lIns="91440" tIns="45720" rIns="91440" bIns="45720" rtlCol="0" anchor="ctr"/>
          <a:lstStyle>
            <a:lvl1pPr algn="l">
              <a:defRPr sz="1200">
                <a:solidFill>
                  <a:schemeClr val="bg1"/>
                </a:solidFill>
              </a:defRPr>
            </a:lvl1pPr>
          </a:lstStyle>
          <a:p>
            <a:fld id="{4382A7F7-08BF-4252-8141-63FB96055BBB}" type="slidenum">
              <a:rPr lang="en-US" smtClean="0"/>
              <a:t>‹#›</a:t>
            </a:fld>
            <a:endParaRPr lang="en-US"/>
          </a:p>
        </p:txBody>
      </p:sp>
      <p:sp>
        <p:nvSpPr>
          <p:cNvPr id="31" name="Rectangle 30"/>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ts val="5600"/>
        </a:lnSpc>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0"/>
        </a:spcBef>
        <a:spcAft>
          <a:spcPts val="2000"/>
        </a:spcAft>
        <a:buFontTx/>
        <a:buBlip>
          <a:blip r:embed="rId17"/>
        </a:buBlip>
        <a:defRPr sz="2400" kern="1200">
          <a:solidFill>
            <a:schemeClr val="bg1"/>
          </a:solidFill>
          <a:effectLst>
            <a:outerShdw blurRad="38100" dist="38100" dir="2700000" algn="tl">
              <a:srgbClr val="000000">
                <a:alpha val="43137"/>
              </a:srgbClr>
            </a:outerShdw>
          </a:effectLst>
          <a:latin typeface="+mn-lt"/>
          <a:ea typeface="+mn-ea"/>
          <a:cs typeface="+mn-cs"/>
        </a:defRPr>
      </a:lvl1pPr>
      <a:lvl2pPr marL="631825" indent="-282575" algn="l" defTabSz="914400" rtl="0" eaLnBrk="1" latinLnBrk="0" hangingPunct="1">
        <a:spcBef>
          <a:spcPts val="0"/>
        </a:spcBef>
        <a:spcAft>
          <a:spcPts val="1000"/>
        </a:spcAft>
        <a:buFontTx/>
        <a:buBlip>
          <a:blip r:embed="rId17"/>
        </a:buBlip>
        <a:defRPr sz="2200" kern="1200">
          <a:solidFill>
            <a:schemeClr val="bg1"/>
          </a:solidFill>
          <a:effectLst>
            <a:outerShdw blurRad="38100" dist="38100" dir="2700000" algn="tl">
              <a:srgbClr val="000000">
                <a:alpha val="43137"/>
              </a:srgbClr>
            </a:outerShdw>
          </a:effectLst>
          <a:latin typeface="+mn-lt"/>
          <a:ea typeface="+mn-ea"/>
          <a:cs typeface="+mn-cs"/>
        </a:defRPr>
      </a:lvl2pPr>
      <a:lvl3pPr marL="914400" indent="-282575" algn="l" defTabSz="914400" rtl="0" eaLnBrk="1" latinLnBrk="0" hangingPunct="1">
        <a:spcBef>
          <a:spcPts val="0"/>
        </a:spcBef>
        <a:spcAft>
          <a:spcPts val="1000"/>
        </a:spcAft>
        <a:buFontTx/>
        <a:buBlip>
          <a:blip r:embed="rId17"/>
        </a:buBlip>
        <a:defRPr sz="2000" kern="1200">
          <a:solidFill>
            <a:schemeClr val="bg1"/>
          </a:solidFill>
          <a:effectLst>
            <a:outerShdw blurRad="38100" dist="38100" dir="2700000" algn="tl">
              <a:srgbClr val="000000">
                <a:alpha val="43137"/>
              </a:srgbClr>
            </a:outerShdw>
          </a:effectLst>
          <a:latin typeface="+mn-lt"/>
          <a:ea typeface="+mn-ea"/>
          <a:cs typeface="+mn-cs"/>
        </a:defRPr>
      </a:lvl3pPr>
      <a:lvl4pPr marL="1196975" indent="-282575" algn="l" defTabSz="914400" rtl="0" eaLnBrk="1" latinLnBrk="0" hangingPunct="1">
        <a:spcBef>
          <a:spcPts val="0"/>
        </a:spcBef>
        <a:spcAft>
          <a:spcPts val="1000"/>
        </a:spcAft>
        <a:buFontTx/>
        <a:buBlip>
          <a:blip r:embed="rId17"/>
        </a:buBlip>
        <a:defRPr sz="1800" kern="1200">
          <a:solidFill>
            <a:schemeClr val="bg1"/>
          </a:solidFill>
          <a:effectLst>
            <a:outerShdw blurRad="38100" dist="38100" dir="2700000" algn="tl">
              <a:srgbClr val="000000">
                <a:alpha val="43137"/>
              </a:srgbClr>
            </a:outerShdw>
          </a:effectLst>
          <a:latin typeface="+mn-lt"/>
          <a:ea typeface="+mn-ea"/>
          <a:cs typeface="+mn-cs"/>
        </a:defRPr>
      </a:lvl4pPr>
      <a:lvl5pPr marL="1492250" indent="-295275" algn="l" defTabSz="914400" rtl="0" eaLnBrk="1" latinLnBrk="0" hangingPunct="1">
        <a:spcBef>
          <a:spcPts val="0"/>
        </a:spcBef>
        <a:spcAft>
          <a:spcPts val="1000"/>
        </a:spcAft>
        <a:buFontTx/>
        <a:buBlip>
          <a:blip r:embed="rId17"/>
        </a:buBlip>
        <a:defRPr sz="1800" kern="1200">
          <a:solidFill>
            <a:schemeClr val="bg1"/>
          </a:solidFill>
          <a:effectLst>
            <a:outerShdw blurRad="38100" dist="38100" dir="2700000" algn="tl">
              <a:srgbClr val="000000">
                <a:alpha val="43137"/>
              </a:srgbClr>
            </a:outerShdw>
          </a:effectLst>
          <a:latin typeface="+mn-lt"/>
          <a:ea typeface="+mn-ea"/>
          <a:cs typeface="+mn-cs"/>
        </a:defRPr>
      </a:lvl5pPr>
      <a:lvl6pPr marL="1774825"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6pPr>
      <a:lvl7pPr marL="2055813"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7pPr>
      <a:lvl8pPr marL="2344738"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8pPr>
      <a:lvl9pPr marL="2625725" indent="-288925" algn="l" defTabSz="914400" rtl="0" eaLnBrk="1" latinLnBrk="0" hangingPunct="1">
        <a:spcBef>
          <a:spcPts val="0"/>
        </a:spcBef>
        <a:spcAft>
          <a:spcPts val="600"/>
        </a:spcAft>
        <a:buFontTx/>
        <a:buBlip>
          <a:blip r:embed="rId17"/>
        </a:buBlip>
        <a:defRPr lang="en-US" sz="1800" kern="1200" dirty="0">
          <a:solidFill>
            <a:schemeClr val="bg1"/>
          </a:solidFill>
          <a:effectLst>
            <a:outerShdw blurRad="38100" dist="38100" dir="2700000" algn="tl">
              <a:srgbClr val="000000">
                <a:alpha val="43137"/>
              </a:srgb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file:///\\localhost\Users\Quinn\Dropbox\Berkeley%20MEng\IEOR\Project\loans_per_location.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file:///\\localhost\Users\Quinn\Dropbox\Berkeley%20MEng\IEOR\Project\members_per_location.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Kiva Team </a:t>
            </a:r>
            <a:r>
              <a:rPr lang="en-US" dirty="0"/>
              <a:t>A</a:t>
            </a:r>
            <a:r>
              <a:rPr lang="en-US" dirty="0" smtClean="0"/>
              <a:t>nalysis</a:t>
            </a:r>
            <a:endParaRPr lang="en-US" dirty="0"/>
          </a:p>
        </p:txBody>
      </p:sp>
      <p:sp>
        <p:nvSpPr>
          <p:cNvPr id="3" name="Subtitle 2"/>
          <p:cNvSpPr>
            <a:spLocks noGrp="1"/>
          </p:cNvSpPr>
          <p:nvPr>
            <p:ph type="subTitle" idx="1"/>
          </p:nvPr>
        </p:nvSpPr>
        <p:spPr/>
        <p:txBody>
          <a:bodyPr/>
          <a:lstStyle/>
          <a:p>
            <a:r>
              <a:rPr lang="en-US" dirty="0" smtClean="0"/>
              <a:t>Q.W. </a:t>
            </a:r>
            <a:r>
              <a:rPr lang="en-US" dirty="0"/>
              <a:t>	</a:t>
            </a:r>
            <a:r>
              <a:rPr lang="en-US" dirty="0" smtClean="0"/>
              <a:t> Y.X. 	Y.B. 	Y.D.</a:t>
            </a:r>
            <a:endParaRPr lang="en-US" dirty="0"/>
          </a:p>
        </p:txBody>
      </p:sp>
      <p:sp>
        <p:nvSpPr>
          <p:cNvPr id="4" name="Subtitle 2"/>
          <p:cNvSpPr txBox="1">
            <a:spLocks/>
          </p:cNvSpPr>
          <p:nvPr/>
        </p:nvSpPr>
        <p:spPr>
          <a:xfrm rot="21060000">
            <a:off x="4218509" y="1713725"/>
            <a:ext cx="6400800" cy="914400"/>
          </a:xfrm>
          <a:prstGeom prst="rect">
            <a:avLst/>
          </a:prstGeom>
        </p:spPr>
        <p:txBody>
          <a:bodyPr vert="horz" lIns="91440" tIns="45720" rIns="91440" bIns="45720" rtlCol="0" anchor="ctr" anchorCtr="0">
            <a:normAutofit/>
          </a:bodyPr>
          <a:lstStyle>
            <a:lvl1pPr marL="0" indent="0" algn="l" defTabSz="914400" rtl="0" eaLnBrk="1" latinLnBrk="0" hangingPunct="1">
              <a:spcBef>
                <a:spcPts val="0"/>
              </a:spcBef>
              <a:spcAft>
                <a:spcPts val="0"/>
              </a:spcAft>
              <a:buFontTx/>
              <a:buNone/>
              <a:defRPr sz="2400" kern="1200">
                <a:solidFill>
                  <a:schemeClr val="bg1"/>
                </a:solidFill>
                <a:effectLst/>
                <a:latin typeface="+mn-lt"/>
                <a:ea typeface="+mn-ea"/>
                <a:cs typeface="+mn-cs"/>
              </a:defRPr>
            </a:lvl1pPr>
            <a:lvl2pPr marL="457200" indent="0" algn="ctr" defTabSz="914400" rtl="0" eaLnBrk="1" latinLnBrk="0" hangingPunct="1">
              <a:spcBef>
                <a:spcPts val="0"/>
              </a:spcBef>
              <a:spcAft>
                <a:spcPts val="1000"/>
              </a:spcAft>
              <a:buFontTx/>
              <a:buNone/>
              <a:defRPr sz="2200" kern="1200">
                <a:solidFill>
                  <a:schemeClr val="tx1">
                    <a:tint val="75000"/>
                  </a:schemeClr>
                </a:solidFill>
                <a:effectLst>
                  <a:outerShdw blurRad="38100" dist="38100" dir="2700000" algn="tl">
                    <a:srgbClr val="000000">
                      <a:alpha val="43137"/>
                    </a:srgbClr>
                  </a:outerShdw>
                </a:effectLst>
                <a:latin typeface="+mn-lt"/>
                <a:ea typeface="+mn-ea"/>
                <a:cs typeface="+mn-cs"/>
              </a:defRPr>
            </a:lvl2pPr>
            <a:lvl3pPr marL="914400" indent="0" algn="ctr" defTabSz="914400" rtl="0" eaLnBrk="1" latinLnBrk="0" hangingPunct="1">
              <a:spcBef>
                <a:spcPts val="0"/>
              </a:spcBef>
              <a:spcAft>
                <a:spcPts val="1000"/>
              </a:spcAft>
              <a:buFontTx/>
              <a:buNone/>
              <a:defRPr sz="2000" kern="1200">
                <a:solidFill>
                  <a:schemeClr val="tx1">
                    <a:tint val="75000"/>
                  </a:schemeClr>
                </a:solidFill>
                <a:effectLst>
                  <a:outerShdw blurRad="38100" dist="38100" dir="2700000" algn="tl">
                    <a:srgbClr val="000000">
                      <a:alpha val="43137"/>
                    </a:srgbClr>
                  </a:outerShdw>
                </a:effectLst>
                <a:latin typeface="+mn-lt"/>
                <a:ea typeface="+mn-ea"/>
                <a:cs typeface="+mn-cs"/>
              </a:defRPr>
            </a:lvl3pPr>
            <a:lvl4pPr marL="1371600" indent="0" algn="ctr" defTabSz="914400" rtl="0" eaLnBrk="1" latinLnBrk="0" hangingPunct="1">
              <a:spcBef>
                <a:spcPts val="0"/>
              </a:spcBef>
              <a:spcAft>
                <a:spcPts val="1000"/>
              </a:spcAft>
              <a:buFontTx/>
              <a:buNone/>
              <a:defRPr sz="1800" kern="1200">
                <a:solidFill>
                  <a:schemeClr val="tx1">
                    <a:tint val="75000"/>
                  </a:schemeClr>
                </a:solidFill>
                <a:effectLst>
                  <a:outerShdw blurRad="38100" dist="38100" dir="2700000" algn="tl">
                    <a:srgbClr val="000000">
                      <a:alpha val="43137"/>
                    </a:srgbClr>
                  </a:outerShdw>
                </a:effectLst>
                <a:latin typeface="+mn-lt"/>
                <a:ea typeface="+mn-ea"/>
                <a:cs typeface="+mn-cs"/>
              </a:defRPr>
            </a:lvl4pPr>
            <a:lvl5pPr marL="1828800" indent="0" algn="ctr" defTabSz="914400" rtl="0" eaLnBrk="1" latinLnBrk="0" hangingPunct="1">
              <a:spcBef>
                <a:spcPts val="0"/>
              </a:spcBef>
              <a:spcAft>
                <a:spcPts val="1000"/>
              </a:spcAft>
              <a:buFontTx/>
              <a:buNone/>
              <a:defRPr sz="1800" kern="1200">
                <a:solidFill>
                  <a:schemeClr val="tx1">
                    <a:tint val="75000"/>
                  </a:schemeClr>
                </a:solidFill>
                <a:effectLst>
                  <a:outerShdw blurRad="38100" dist="38100" dir="2700000" algn="tl">
                    <a:srgbClr val="000000">
                      <a:alpha val="43137"/>
                    </a:srgbClr>
                  </a:outerShdw>
                </a:effectLst>
                <a:latin typeface="+mn-lt"/>
                <a:ea typeface="+mn-ea"/>
                <a:cs typeface="+mn-cs"/>
              </a:defRPr>
            </a:lvl5pPr>
            <a:lvl6pPr marL="2286000" indent="0" algn="ctr" defTabSz="914400" rtl="0" eaLnBrk="1" latinLnBrk="0" hangingPunct="1">
              <a:spcBef>
                <a:spcPts val="0"/>
              </a:spcBef>
              <a:spcAft>
                <a:spcPts val="600"/>
              </a:spcAft>
              <a:buFontTx/>
              <a:buNone/>
              <a:defRPr lang="en-US" sz="1800" kern="1200">
                <a:solidFill>
                  <a:schemeClr val="tx1">
                    <a:tint val="75000"/>
                  </a:schemeClr>
                </a:solidFill>
                <a:effectLst>
                  <a:outerShdw blurRad="38100" dist="38100" dir="2700000" algn="tl">
                    <a:srgbClr val="000000">
                      <a:alpha val="43137"/>
                    </a:srgbClr>
                  </a:outerShdw>
                </a:effectLst>
                <a:latin typeface="+mn-lt"/>
                <a:ea typeface="+mn-ea"/>
                <a:cs typeface="+mn-cs"/>
              </a:defRPr>
            </a:lvl6pPr>
            <a:lvl7pPr marL="2743200" indent="0" algn="ctr" defTabSz="914400" rtl="0" eaLnBrk="1" latinLnBrk="0" hangingPunct="1">
              <a:spcBef>
                <a:spcPts val="0"/>
              </a:spcBef>
              <a:spcAft>
                <a:spcPts val="600"/>
              </a:spcAft>
              <a:buFontTx/>
              <a:buNone/>
              <a:defRPr lang="en-US" sz="1800" kern="1200">
                <a:solidFill>
                  <a:schemeClr val="tx1">
                    <a:tint val="75000"/>
                  </a:schemeClr>
                </a:solidFill>
                <a:effectLst>
                  <a:outerShdw blurRad="38100" dist="38100" dir="2700000" algn="tl">
                    <a:srgbClr val="000000">
                      <a:alpha val="43137"/>
                    </a:srgbClr>
                  </a:outerShdw>
                </a:effectLst>
                <a:latin typeface="+mn-lt"/>
                <a:ea typeface="+mn-ea"/>
                <a:cs typeface="+mn-cs"/>
              </a:defRPr>
            </a:lvl7pPr>
            <a:lvl8pPr marL="3200400" indent="0" algn="ctr" defTabSz="914400" rtl="0" eaLnBrk="1" latinLnBrk="0" hangingPunct="1">
              <a:spcBef>
                <a:spcPts val="0"/>
              </a:spcBef>
              <a:spcAft>
                <a:spcPts val="600"/>
              </a:spcAft>
              <a:buFontTx/>
              <a:buNone/>
              <a:defRPr lang="en-US" sz="1800" kern="1200">
                <a:solidFill>
                  <a:schemeClr val="tx1">
                    <a:tint val="75000"/>
                  </a:schemeClr>
                </a:solidFill>
                <a:effectLst>
                  <a:outerShdw blurRad="38100" dist="38100" dir="2700000" algn="tl">
                    <a:srgbClr val="000000">
                      <a:alpha val="43137"/>
                    </a:srgbClr>
                  </a:outerShdw>
                </a:effectLst>
                <a:latin typeface="+mn-lt"/>
                <a:ea typeface="+mn-ea"/>
                <a:cs typeface="+mn-cs"/>
              </a:defRPr>
            </a:lvl8pPr>
            <a:lvl9pPr marL="3657600" indent="0" algn="ctr" defTabSz="914400" rtl="0" eaLnBrk="1" latinLnBrk="0" hangingPunct="1">
              <a:spcBef>
                <a:spcPts val="0"/>
              </a:spcBef>
              <a:spcAft>
                <a:spcPts val="600"/>
              </a:spcAft>
              <a:buFontTx/>
              <a:buNone/>
              <a:defRPr lang="en-US" sz="1800" kern="1200">
                <a:solidFill>
                  <a:schemeClr val="tx1">
                    <a:tint val="75000"/>
                  </a:schemeClr>
                </a:solidFill>
                <a:effectLst>
                  <a:outerShdw blurRad="38100" dist="38100" dir="2700000" algn="tl">
                    <a:srgbClr val="000000">
                      <a:alpha val="43137"/>
                    </a:srgbClr>
                  </a:outerShdw>
                </a:effectLst>
                <a:latin typeface="+mn-lt"/>
                <a:ea typeface="+mn-ea"/>
                <a:cs typeface="+mn-cs"/>
              </a:defRPr>
            </a:lvl9pPr>
          </a:lstStyle>
          <a:p>
            <a:r>
              <a:rPr lang="en-US" altLang="zh-CN" dirty="0" smtClean="0"/>
              <a:t>IEOR 290C Semester Project</a:t>
            </a:r>
            <a:endParaRPr lang="en-US" dirty="0"/>
          </a:p>
        </p:txBody>
      </p:sp>
    </p:spTree>
    <p:extLst>
      <p:ext uri="{BB962C8B-B14F-4D97-AF65-F5344CB8AC3E}">
        <p14:creationId xmlns:p14="http://schemas.microsoft.com/office/powerpoint/2010/main" val="344419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46740" y="1158257"/>
            <a:ext cx="4497714" cy="5248806"/>
          </a:xfrm>
          <a:prstGeom prst="rect">
            <a:avLst/>
          </a:prstGeom>
        </p:spPr>
      </p:pic>
      <p:sp>
        <p:nvSpPr>
          <p:cNvPr id="3" name="文本框 2"/>
          <p:cNvSpPr txBox="1"/>
          <p:nvPr/>
        </p:nvSpPr>
        <p:spPr>
          <a:xfrm>
            <a:off x="951978" y="1540701"/>
            <a:ext cx="3369501" cy="1077218"/>
          </a:xfrm>
          <a:prstGeom prst="rect">
            <a:avLst/>
          </a:prstGeom>
          <a:noFill/>
        </p:spPr>
        <p:txBody>
          <a:bodyPr wrap="square" rtlCol="0">
            <a:spAutoFit/>
          </a:bodyPr>
          <a:lstStyle/>
          <a:p>
            <a:r>
              <a:rPr lang="en-US" sz="3200" dirty="0" smtClean="0">
                <a:solidFill>
                  <a:schemeClr val="bg1"/>
                </a:solidFill>
              </a:rPr>
              <a:t>Impact’s page of each team</a:t>
            </a:r>
            <a:endParaRPr lang="en-US" sz="3200" dirty="0">
              <a:solidFill>
                <a:schemeClr val="bg1"/>
              </a:solidFill>
            </a:endParaRPr>
          </a:p>
        </p:txBody>
      </p:sp>
    </p:spTree>
    <p:extLst>
      <p:ext uri="{BB962C8B-B14F-4D97-AF65-F5344CB8AC3E}">
        <p14:creationId xmlns:p14="http://schemas.microsoft.com/office/powerpoint/2010/main" val="402271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scrapping</a:t>
            </a:r>
            <a:endParaRPr lang="en-US" dirty="0"/>
          </a:p>
        </p:txBody>
      </p:sp>
      <p:sp>
        <p:nvSpPr>
          <p:cNvPr id="3" name="Content Placeholder 2"/>
          <p:cNvSpPr>
            <a:spLocks noGrp="1"/>
          </p:cNvSpPr>
          <p:nvPr>
            <p:ph idx="1"/>
          </p:nvPr>
        </p:nvSpPr>
        <p:spPr/>
        <p:txBody>
          <a:bodyPr/>
          <a:lstStyle/>
          <a:p>
            <a:r>
              <a:rPr lang="en-US" dirty="0" smtClean="0"/>
              <a:t>Code Structure: </a:t>
            </a:r>
          </a:p>
          <a:p>
            <a:r>
              <a:rPr lang="en-US" dirty="0" err="1" smtClean="0"/>
              <a:t>KivaTeam</a:t>
            </a:r>
            <a:r>
              <a:rPr lang="en-US" dirty="0" smtClean="0"/>
              <a:t> Class</a:t>
            </a:r>
          </a:p>
          <a:p>
            <a:pPr lvl="1"/>
            <a:r>
              <a:rPr lang="en-US" dirty="0" smtClean="0"/>
              <a:t>Dictionaries</a:t>
            </a:r>
          </a:p>
          <a:p>
            <a:pPr lvl="1"/>
            <a:r>
              <a:rPr lang="en-US" dirty="0" smtClean="0"/>
              <a:t>Functions</a:t>
            </a:r>
            <a:endParaRPr lang="en-US" dirty="0"/>
          </a:p>
          <a:p>
            <a:pPr marL="0" indent="0">
              <a:buNone/>
            </a:pPr>
            <a:endParaRPr lang="en-US" dirty="0" smtClean="0"/>
          </a:p>
        </p:txBody>
      </p:sp>
    </p:spTree>
    <p:extLst>
      <p:ext uri="{BB962C8B-B14F-4D97-AF65-F5344CB8AC3E}">
        <p14:creationId xmlns:p14="http://schemas.microsoft.com/office/powerpoint/2010/main" val="116645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Campaign Categories</a:t>
            </a:r>
            <a:endParaRPr lang="en-US" dirty="0"/>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200661" y="3012141"/>
            <a:ext cx="4109112" cy="3257143"/>
          </a:xfrm>
          <a:prstGeom prst="rect">
            <a:avLst/>
          </a:prstGeom>
        </p:spPr>
      </p:pic>
      <p:pic>
        <p:nvPicPr>
          <p:cNvPr id="6" name="图片 5"/>
          <p:cNvPicPr>
            <a:picLocks noChangeAspect="1"/>
          </p:cNvPicPr>
          <p:nvPr/>
        </p:nvPicPr>
        <p:blipFill>
          <a:blip r:embed="rId3"/>
          <a:stretch>
            <a:fillRect/>
          </a:stretch>
        </p:blipFill>
        <p:spPr>
          <a:xfrm>
            <a:off x="4562881" y="3012142"/>
            <a:ext cx="4378872" cy="3257142"/>
          </a:xfrm>
          <a:prstGeom prst="rect">
            <a:avLst/>
          </a:prstGeom>
        </p:spPr>
      </p:pic>
    </p:spTree>
    <p:extLst>
      <p:ext uri="{BB962C8B-B14F-4D97-AF65-F5344CB8AC3E}">
        <p14:creationId xmlns:p14="http://schemas.microsoft.com/office/powerpoint/2010/main" val="197634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205" y="1396314"/>
            <a:ext cx="9045513" cy="1447800"/>
          </a:xfrm>
        </p:spPr>
        <p:txBody>
          <a:bodyPr>
            <a:normAutofit/>
          </a:bodyPr>
          <a:lstStyle/>
          <a:p>
            <a:r>
              <a:rPr lang="en-US" altLang="zh-CN" dirty="0" smtClean="0"/>
              <a:t>Countries that receive most loans</a:t>
            </a:r>
            <a:endParaRPr lang="en-US" dirty="0"/>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96901" y="2995666"/>
            <a:ext cx="4253025" cy="3405134"/>
          </a:xfrm>
          <a:prstGeom prst="rect">
            <a:avLst/>
          </a:prstGeom>
        </p:spPr>
      </p:pic>
      <p:pic>
        <p:nvPicPr>
          <p:cNvPr id="5" name="图片 4"/>
          <p:cNvPicPr>
            <a:picLocks noChangeAspect="1"/>
          </p:cNvPicPr>
          <p:nvPr/>
        </p:nvPicPr>
        <p:blipFill>
          <a:blip r:embed="rId3"/>
          <a:stretch>
            <a:fillRect/>
          </a:stretch>
        </p:blipFill>
        <p:spPr>
          <a:xfrm>
            <a:off x="4512213" y="2995666"/>
            <a:ext cx="4533300" cy="3405134"/>
          </a:xfrm>
          <a:prstGeom prst="rect">
            <a:avLst/>
          </a:prstGeom>
        </p:spPr>
      </p:pic>
    </p:spTree>
    <p:extLst>
      <p:ext uri="{BB962C8B-B14F-4D97-AF65-F5344CB8AC3E}">
        <p14:creationId xmlns:p14="http://schemas.microsoft.com/office/powerpoint/2010/main" val="3247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Countries and cities that have most members</a:t>
            </a:r>
            <a:endParaRPr lang="en-US" dirty="0"/>
          </a:p>
        </p:txBody>
      </p:sp>
      <p:pic>
        <p:nvPicPr>
          <p:cNvPr id="4" name="图片 3"/>
          <p:cNvPicPr>
            <a:picLocks noChangeAspect="1"/>
          </p:cNvPicPr>
          <p:nvPr/>
        </p:nvPicPr>
        <p:blipFill>
          <a:blip r:embed="rId2"/>
          <a:stretch>
            <a:fillRect/>
          </a:stretch>
        </p:blipFill>
        <p:spPr>
          <a:xfrm>
            <a:off x="98854" y="2841192"/>
            <a:ext cx="4152473" cy="3189767"/>
          </a:xfrm>
          <a:prstGeom prst="rect">
            <a:avLst/>
          </a:prstGeom>
        </p:spPr>
      </p:pic>
      <p:pic>
        <p:nvPicPr>
          <p:cNvPr id="6" name="图片 5"/>
          <p:cNvPicPr>
            <a:picLocks noChangeAspect="1"/>
          </p:cNvPicPr>
          <p:nvPr/>
        </p:nvPicPr>
        <p:blipFill>
          <a:blip r:embed="rId3"/>
          <a:stretch>
            <a:fillRect/>
          </a:stretch>
        </p:blipFill>
        <p:spPr>
          <a:xfrm>
            <a:off x="4571206" y="2819400"/>
            <a:ext cx="4382103" cy="3293298"/>
          </a:xfrm>
          <a:prstGeom prst="rect">
            <a:avLst/>
          </a:prstGeom>
        </p:spPr>
      </p:pic>
    </p:spTree>
    <p:extLst>
      <p:ext uri="{BB962C8B-B14F-4D97-AF65-F5344CB8AC3E}">
        <p14:creationId xmlns:p14="http://schemas.microsoft.com/office/powerpoint/2010/main" val="70879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Comment</a:t>
            </a:r>
            <a:endParaRPr lang="en-US" dirty="0"/>
          </a:p>
        </p:txBody>
      </p:sp>
      <p:sp>
        <p:nvSpPr>
          <p:cNvPr id="3" name="内容占位符 2"/>
          <p:cNvSpPr>
            <a:spLocks noGrp="1"/>
          </p:cNvSpPr>
          <p:nvPr>
            <p:ph idx="1"/>
          </p:nvPr>
        </p:nvSpPr>
        <p:spPr/>
        <p:txBody>
          <a:bodyPr/>
          <a:lstStyle/>
          <a:p>
            <a:r>
              <a:rPr lang="en-US" altLang="zh-CN" dirty="0" smtClean="0"/>
              <a:t>The reason why a small town called Hawkinsville in Georgia has  so many members is that a Kiva member called Benjamin from Hawkinsville joined thousands of teams, and the way we count members is scrapping the members from each team and add them up together. Since we didn’t write a checking system to find out the ones who join multiple teams, Hawkinsville is </a:t>
            </a:r>
            <a:r>
              <a:rPr lang="en-US" altLang="zh-CN" dirty="0" smtClean="0"/>
              <a:t>double-counted thousands of times. </a:t>
            </a:r>
            <a:endParaRPr lang="en-US" dirty="0"/>
          </a:p>
        </p:txBody>
      </p:sp>
    </p:spTree>
    <p:extLst>
      <p:ext uri="{BB962C8B-B14F-4D97-AF65-F5344CB8AC3E}">
        <p14:creationId xmlns:p14="http://schemas.microsoft.com/office/powerpoint/2010/main" val="1557807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There are more women come to Kiva to ask for support</a:t>
            </a:r>
            <a:endParaRPr lang="en-US" dirty="0"/>
          </a:p>
        </p:txBody>
      </p:sp>
      <p:sp>
        <p:nvSpPr>
          <p:cNvPr id="6" name="AutoShape 6" descr="https://dl-web.dropbox.com/get/Project/raising_status.png?_subject_uid=321957371&amp;w=AABYOF17wLJ0h9FX_vv9iA1MrYMvaodJlNFx8648paEtrA"/>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图片 13"/>
          <p:cNvPicPr>
            <a:picLocks noChangeAspect="1"/>
          </p:cNvPicPr>
          <p:nvPr/>
        </p:nvPicPr>
        <p:blipFill>
          <a:blip r:embed="rId2"/>
          <a:stretch>
            <a:fillRect/>
          </a:stretch>
        </p:blipFill>
        <p:spPr>
          <a:xfrm>
            <a:off x="2346882" y="2865986"/>
            <a:ext cx="3942707" cy="3680970"/>
          </a:xfrm>
          <a:prstGeom prst="rect">
            <a:avLst/>
          </a:prstGeom>
        </p:spPr>
      </p:pic>
    </p:spTree>
    <p:extLst>
      <p:ext uri="{BB962C8B-B14F-4D97-AF65-F5344CB8AC3E}">
        <p14:creationId xmlns:p14="http://schemas.microsoft.com/office/powerpoint/2010/main" val="1903015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Kiva is doing?</a:t>
            </a:r>
            <a:endParaRPr lang="en-US" dirty="0"/>
          </a:p>
        </p:txBody>
      </p:sp>
      <p:sp>
        <p:nvSpPr>
          <p:cNvPr id="3" name="矩形 2"/>
          <p:cNvSpPr/>
          <p:nvPr/>
        </p:nvSpPr>
        <p:spPr>
          <a:xfrm>
            <a:off x="299830" y="3402894"/>
            <a:ext cx="4572000" cy="2031325"/>
          </a:xfrm>
          <a:prstGeom prst="rect">
            <a:avLst/>
          </a:prstGeom>
        </p:spPr>
        <p:txBody>
          <a:bodyPr>
            <a:spAutoFit/>
          </a:bodyPr>
          <a:lstStyle/>
          <a:p>
            <a:r>
              <a:rPr lang="en-US" dirty="0">
                <a:solidFill>
                  <a:schemeClr val="bg1"/>
                </a:solidFill>
              </a:rPr>
              <a:t>Paid back          </a:t>
            </a:r>
            <a:r>
              <a:rPr lang="en-US" dirty="0" smtClean="0">
                <a:solidFill>
                  <a:schemeClr val="bg1"/>
                </a:solidFill>
              </a:rPr>
              <a:t>  289959</a:t>
            </a:r>
            <a:endParaRPr lang="en-US" dirty="0">
              <a:solidFill>
                <a:schemeClr val="bg1"/>
              </a:solidFill>
            </a:endParaRPr>
          </a:p>
          <a:p>
            <a:r>
              <a:rPr lang="en-US" dirty="0">
                <a:solidFill>
                  <a:schemeClr val="bg1"/>
                </a:solidFill>
              </a:rPr>
              <a:t>Paying back        258742</a:t>
            </a:r>
          </a:p>
          <a:p>
            <a:r>
              <a:rPr lang="en-US" dirty="0">
                <a:solidFill>
                  <a:schemeClr val="bg1"/>
                </a:solidFill>
              </a:rPr>
              <a:t>Ended with loss   </a:t>
            </a:r>
            <a:r>
              <a:rPr lang="en-US" dirty="0" smtClean="0">
                <a:solidFill>
                  <a:schemeClr val="bg1"/>
                </a:solidFill>
              </a:rPr>
              <a:t>16863</a:t>
            </a:r>
            <a:endParaRPr lang="en-US" dirty="0">
              <a:solidFill>
                <a:schemeClr val="bg1"/>
              </a:solidFill>
            </a:endParaRPr>
          </a:p>
          <a:p>
            <a:r>
              <a:rPr lang="en-US" dirty="0">
                <a:solidFill>
                  <a:schemeClr val="bg1"/>
                </a:solidFill>
              </a:rPr>
              <a:t>Expired             </a:t>
            </a:r>
            <a:r>
              <a:rPr lang="en-US" dirty="0" smtClean="0">
                <a:solidFill>
                  <a:schemeClr val="bg1"/>
                </a:solidFill>
              </a:rPr>
              <a:t>   10305</a:t>
            </a:r>
            <a:endParaRPr lang="en-US" dirty="0">
              <a:solidFill>
                <a:schemeClr val="bg1"/>
              </a:solidFill>
            </a:endParaRPr>
          </a:p>
          <a:p>
            <a:r>
              <a:rPr lang="en-US" dirty="0">
                <a:solidFill>
                  <a:schemeClr val="bg1"/>
                </a:solidFill>
              </a:rPr>
              <a:t>Raising funds     </a:t>
            </a:r>
            <a:r>
              <a:rPr lang="en-US" dirty="0" smtClean="0">
                <a:solidFill>
                  <a:schemeClr val="bg1"/>
                </a:solidFill>
              </a:rPr>
              <a:t>  </a:t>
            </a:r>
            <a:r>
              <a:rPr lang="en-US" dirty="0">
                <a:solidFill>
                  <a:schemeClr val="bg1"/>
                </a:solidFill>
              </a:rPr>
              <a:t>5306</a:t>
            </a:r>
          </a:p>
          <a:p>
            <a:r>
              <a:rPr lang="en-US" dirty="0">
                <a:solidFill>
                  <a:schemeClr val="bg1"/>
                </a:solidFill>
              </a:rPr>
              <a:t>Raised               </a:t>
            </a:r>
            <a:r>
              <a:rPr lang="en-US" dirty="0" smtClean="0">
                <a:solidFill>
                  <a:schemeClr val="bg1"/>
                </a:solidFill>
              </a:rPr>
              <a:t>  2687</a:t>
            </a:r>
            <a:endParaRPr lang="en-US" dirty="0">
              <a:solidFill>
                <a:schemeClr val="bg1"/>
              </a:solidFill>
            </a:endParaRPr>
          </a:p>
          <a:p>
            <a:r>
              <a:rPr lang="en-US" dirty="0">
                <a:solidFill>
                  <a:schemeClr val="bg1"/>
                </a:solidFill>
              </a:rPr>
              <a:t>Refunded             2090</a:t>
            </a:r>
          </a:p>
        </p:txBody>
      </p:sp>
      <p:pic>
        <p:nvPicPr>
          <p:cNvPr id="21" name="图片 20"/>
          <p:cNvPicPr>
            <a:picLocks noChangeAspect="1"/>
          </p:cNvPicPr>
          <p:nvPr/>
        </p:nvPicPr>
        <p:blipFill>
          <a:blip r:embed="rId3"/>
          <a:stretch>
            <a:fillRect/>
          </a:stretch>
        </p:blipFill>
        <p:spPr>
          <a:xfrm>
            <a:off x="3371850" y="2890837"/>
            <a:ext cx="4972050" cy="3857625"/>
          </a:xfrm>
          <a:prstGeom prst="rect">
            <a:avLst/>
          </a:prstGeom>
        </p:spPr>
      </p:pic>
    </p:spTree>
    <p:extLst>
      <p:ext uri="{BB962C8B-B14F-4D97-AF65-F5344CB8AC3E}">
        <p14:creationId xmlns:p14="http://schemas.microsoft.com/office/powerpoint/2010/main" val="15569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normAutofit lnSpcReduction="10000"/>
          </a:bodyPr>
          <a:lstStyle/>
          <a:p>
            <a:r>
              <a:rPr lang="en-US" dirty="0" smtClean="0"/>
              <a:t>Note that Kiva claims 98% repayment rate. However, our data shows that only a small percentage of loans are actually repaid</a:t>
            </a:r>
          </a:p>
          <a:p>
            <a:r>
              <a:rPr lang="en-US" dirty="0" smtClean="0"/>
              <a:t>This is due to the fact that we did not scrape data from the loans page randomly. It is very likely that Kiva Team website organizes in a way such that loans that teams which are raising funds are displayed first and we only scrapped the first ten pages (due to timing)</a:t>
            </a:r>
            <a:endParaRPr lang="en-US" dirty="0"/>
          </a:p>
        </p:txBody>
      </p:sp>
    </p:spTree>
    <p:extLst>
      <p:ext uri="{BB962C8B-B14F-4D97-AF65-F5344CB8AC3E}">
        <p14:creationId xmlns:p14="http://schemas.microsoft.com/office/powerpoint/2010/main" val="1407181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a:t>Loans per member V.S Total amount lent</a:t>
            </a:r>
          </a:p>
          <a:p>
            <a:r>
              <a:rPr lang="en-US" dirty="0"/>
              <a:t>Total loans V.S Total amount lent</a:t>
            </a:r>
          </a:p>
          <a:p>
            <a:r>
              <a:rPr lang="en-US" dirty="0" smtClean="0"/>
              <a:t>Borrow female count V.S Total amount lent</a:t>
            </a:r>
          </a:p>
          <a:p>
            <a:r>
              <a:rPr lang="en-US" dirty="0" smtClean="0"/>
              <a:t>Borrow male count V.S </a:t>
            </a:r>
            <a:r>
              <a:rPr lang="en-US" dirty="0"/>
              <a:t>Total amount lent</a:t>
            </a:r>
          </a:p>
          <a:p>
            <a:r>
              <a:rPr lang="en-US" dirty="0" smtClean="0"/>
              <a:t>Introduction length V.S </a:t>
            </a:r>
            <a:r>
              <a:rPr lang="en-US" dirty="0"/>
              <a:t>Total amount </a:t>
            </a:r>
            <a:r>
              <a:rPr lang="en-US" dirty="0" smtClean="0"/>
              <a:t>lent</a:t>
            </a:r>
            <a:endParaRPr lang="en-US" dirty="0"/>
          </a:p>
        </p:txBody>
      </p:sp>
    </p:spTree>
    <p:extLst>
      <p:ext uri="{BB962C8B-B14F-4D97-AF65-F5344CB8AC3E}">
        <p14:creationId xmlns:p14="http://schemas.microsoft.com/office/powerpoint/2010/main" val="350599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7307889"/>
              </p:ext>
            </p:extLst>
          </p:nvPr>
        </p:nvGraphicFramePr>
        <p:xfrm>
          <a:off x="712788" y="3012142"/>
          <a:ext cx="7716838" cy="3388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椭圆 7"/>
          <p:cNvSpPr/>
          <p:nvPr/>
        </p:nvSpPr>
        <p:spPr>
          <a:xfrm>
            <a:off x="1868667" y="3702282"/>
            <a:ext cx="546565" cy="546565"/>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椭圆 8"/>
          <p:cNvSpPr/>
          <p:nvPr/>
        </p:nvSpPr>
        <p:spPr>
          <a:xfrm>
            <a:off x="1868667" y="4445898"/>
            <a:ext cx="546565" cy="546565"/>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椭圆 9"/>
          <p:cNvSpPr/>
          <p:nvPr/>
        </p:nvSpPr>
        <p:spPr>
          <a:xfrm>
            <a:off x="1868666" y="5131729"/>
            <a:ext cx="546565" cy="546565"/>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椭圆 10"/>
          <p:cNvSpPr/>
          <p:nvPr/>
        </p:nvSpPr>
        <p:spPr>
          <a:xfrm>
            <a:off x="1868667" y="5854235"/>
            <a:ext cx="546565" cy="546565"/>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366174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9" y="1702345"/>
            <a:ext cx="7716837" cy="1447800"/>
          </a:xfrm>
        </p:spPr>
        <p:txBody>
          <a:bodyPr/>
          <a:lstStyle/>
          <a:p>
            <a:r>
              <a:rPr lang="en-US" sz="2800" dirty="0"/>
              <a:t>Loans per member V.S Total amount lent</a:t>
            </a:r>
            <a:br>
              <a:rPr lang="en-US" sz="2800" dirty="0"/>
            </a:b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2868117687"/>
              </p:ext>
            </p:extLst>
          </p:nvPr>
        </p:nvGraphicFramePr>
        <p:xfrm>
          <a:off x="127000" y="3193099"/>
          <a:ext cx="4089400" cy="3078480"/>
        </p:xfrm>
        <a:graphic>
          <a:graphicData uri="http://schemas.openxmlformats.org/drawingml/2006/table">
            <a:tbl>
              <a:tblPr firstCol="1" bandRow="1">
                <a:tableStyleId>{5C22544A-7EE6-4342-B048-85BDC9FD1C3A}</a:tableStyleId>
              </a:tblPr>
              <a:tblGrid>
                <a:gridCol w="2990373"/>
                <a:gridCol w="1099027"/>
              </a:tblGrid>
              <a:tr h="194982">
                <a:tc>
                  <a:txBody>
                    <a:bodyPr/>
                    <a:lstStyle/>
                    <a:p>
                      <a:r>
                        <a:rPr lang="en-US" sz="1400" b="1" dirty="0" smtClean="0">
                          <a:solidFill>
                            <a:schemeClr val="bg1"/>
                          </a:solidFill>
                        </a:rPr>
                        <a:t>Min of loans per members</a:t>
                      </a:r>
                      <a:endParaRPr lang="en-US" sz="1400" dirty="0"/>
                    </a:p>
                  </a:txBody>
                  <a:tcPr/>
                </a:tc>
                <a:tc>
                  <a:txBody>
                    <a:bodyPr/>
                    <a:lstStyle/>
                    <a:p>
                      <a:r>
                        <a:rPr lang="en-US" sz="1400" dirty="0" smtClean="0"/>
                        <a:t>0.20</a:t>
                      </a:r>
                      <a:endParaRPr lang="en-US" sz="1400" dirty="0"/>
                    </a:p>
                  </a:txBody>
                  <a:tcPr/>
                </a:tc>
              </a:tr>
              <a:tr h="194982">
                <a:tc>
                  <a:txBody>
                    <a:bodyPr/>
                    <a:lstStyle/>
                    <a:p>
                      <a:r>
                        <a:rPr lang="en-US" sz="1400" dirty="0" smtClean="0">
                          <a:solidFill>
                            <a:schemeClr val="bg1"/>
                          </a:solidFill>
                        </a:rPr>
                        <a:t>Max of loans per members</a:t>
                      </a:r>
                      <a:endParaRPr lang="en-US" sz="1400" dirty="0"/>
                    </a:p>
                  </a:txBody>
                  <a:tcPr/>
                </a:tc>
                <a:tc>
                  <a:txBody>
                    <a:bodyPr/>
                    <a:lstStyle/>
                    <a:p>
                      <a:r>
                        <a:rPr lang="en-US" sz="1400" dirty="0" smtClean="0"/>
                        <a:t>88723.00</a:t>
                      </a:r>
                      <a:endParaRPr lang="en-US" sz="1400" dirty="0"/>
                    </a:p>
                  </a:txBody>
                  <a:tcPr/>
                </a:tc>
              </a:tr>
              <a:tr h="194982">
                <a:tc>
                  <a:txBody>
                    <a:bodyPr/>
                    <a:lstStyle/>
                    <a:p>
                      <a:r>
                        <a:rPr lang="en-US" sz="1400" dirty="0" smtClean="0">
                          <a:solidFill>
                            <a:schemeClr val="bg1"/>
                          </a:solidFill>
                        </a:rPr>
                        <a:t>Mode of loans per member</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4.0</a:t>
                      </a:r>
                    </a:p>
                  </a:txBody>
                  <a:tcPr/>
                </a:tc>
              </a:tr>
              <a:tr h="194982">
                <a:tc>
                  <a:txBody>
                    <a:bodyPr/>
                    <a:lstStyle/>
                    <a:p>
                      <a:r>
                        <a:rPr lang="en-US" sz="1400" dirty="0" smtClean="0">
                          <a:solidFill>
                            <a:schemeClr val="bg1"/>
                          </a:solidFill>
                        </a:rPr>
                        <a:t>Median of loans per members</a:t>
                      </a:r>
                      <a:endParaRPr lang="en-US" sz="1400" dirty="0"/>
                    </a:p>
                  </a:txBody>
                  <a:tcPr/>
                </a:tc>
                <a:tc>
                  <a:txBody>
                    <a:bodyPr/>
                    <a:lstStyle/>
                    <a:p>
                      <a:r>
                        <a:rPr lang="en-US" sz="1400" dirty="0" smtClean="0"/>
                        <a:t>11.00</a:t>
                      </a:r>
                      <a:endParaRPr lang="en-US" sz="1400" dirty="0"/>
                    </a:p>
                  </a:txBody>
                  <a:tcPr/>
                </a:tc>
              </a:tr>
              <a:tr h="194982">
                <a:tc>
                  <a:txBody>
                    <a:bodyPr/>
                    <a:lstStyle/>
                    <a:p>
                      <a:r>
                        <a:rPr lang="en-US" sz="1400" dirty="0" smtClean="0">
                          <a:solidFill>
                            <a:schemeClr val="bg1"/>
                          </a:solidFill>
                        </a:rPr>
                        <a:t>Mean of loans per members</a:t>
                      </a:r>
                      <a:endParaRPr lang="en-US" sz="1400" dirty="0"/>
                    </a:p>
                  </a:txBody>
                  <a:tcPr/>
                </a:tc>
                <a:tc>
                  <a:txBody>
                    <a:bodyPr/>
                    <a:lstStyle/>
                    <a:p>
                      <a:r>
                        <a:rPr lang="en-US" sz="1400" dirty="0" smtClean="0"/>
                        <a:t>33.47</a:t>
                      </a:r>
                      <a:endParaRPr lang="en-US" sz="1400" dirty="0"/>
                    </a:p>
                  </a:txBody>
                  <a:tcPr/>
                </a:tc>
              </a:tr>
              <a:tr h="194982">
                <a:tc>
                  <a:txBody>
                    <a:bodyPr/>
                    <a:lstStyle/>
                    <a:p>
                      <a:r>
                        <a:rPr lang="en-US" sz="1400" dirty="0" err="1" smtClean="0">
                          <a:solidFill>
                            <a:schemeClr val="bg1"/>
                          </a:solidFill>
                        </a:rPr>
                        <a:t>Std</a:t>
                      </a:r>
                      <a:r>
                        <a:rPr lang="en-US" sz="1400" dirty="0" smtClean="0">
                          <a:solidFill>
                            <a:schemeClr val="bg1"/>
                          </a:solidFill>
                        </a:rPr>
                        <a:t> deviation of loans per members</a:t>
                      </a:r>
                      <a:endParaRPr lang="en-US" sz="1400" dirty="0"/>
                    </a:p>
                  </a:txBody>
                  <a:tcPr/>
                </a:tc>
                <a:tc>
                  <a:txBody>
                    <a:bodyPr/>
                    <a:lstStyle/>
                    <a:p>
                      <a:r>
                        <a:rPr lang="en-US" sz="1400" dirty="0" smtClean="0"/>
                        <a:t>830.39</a:t>
                      </a:r>
                      <a:endParaRPr lang="en-US" sz="1400" dirty="0"/>
                    </a:p>
                  </a:txBody>
                  <a:tcPr/>
                </a:tc>
              </a:tr>
              <a:tr h="194982">
                <a:tc>
                  <a:txBody>
                    <a:bodyPr/>
                    <a:lstStyle/>
                    <a:p>
                      <a:r>
                        <a:rPr lang="en-US" sz="1400" dirty="0" smtClean="0">
                          <a:solidFill>
                            <a:schemeClr val="bg1"/>
                          </a:solidFill>
                        </a:rPr>
                        <a:t>Number of loans per member outliers</a:t>
                      </a:r>
                      <a:endParaRPr lang="en-US" sz="1400" dirty="0"/>
                    </a:p>
                  </a:txBody>
                  <a:tcPr/>
                </a:tc>
                <a:tc>
                  <a:txBody>
                    <a:bodyPr/>
                    <a:lstStyle/>
                    <a:p>
                      <a:r>
                        <a:rPr lang="en-US" sz="1400" dirty="0" smtClean="0"/>
                        <a:t>8</a:t>
                      </a:r>
                      <a:endParaRPr lang="en-US" sz="1400" dirty="0"/>
                    </a:p>
                  </a:txBody>
                  <a:tcPr/>
                </a:tc>
              </a:tr>
              <a:tr h="194982">
                <a:tc gridSpan="2">
                  <a:txBody>
                    <a:bodyPr/>
                    <a:lstStyle/>
                    <a:p>
                      <a:r>
                        <a:rPr lang="en-US" sz="1400" dirty="0" smtClean="0">
                          <a:solidFill>
                            <a:schemeClr val="bg1"/>
                          </a:solidFill>
                        </a:rPr>
                        <a:t>Divisions 0.2 to 8.429 has the maximum count of 4679</a:t>
                      </a:r>
                    </a:p>
                  </a:txBody>
                  <a:tcPr/>
                </a:tc>
                <a:tc hMerge="1">
                  <a:txBody>
                    <a:bodyPr/>
                    <a:lstStyle/>
                    <a:p>
                      <a:endParaRPr lang="en-US" dirty="0"/>
                    </a:p>
                  </a:txBody>
                  <a:tcPr/>
                </a:tc>
              </a:tr>
            </a:tbl>
          </a:graphicData>
        </a:graphic>
      </p:graphicFrame>
      <p:pic>
        <p:nvPicPr>
          <p:cNvPr id="3" name="Picture 2" descr="Loans per member (trimme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65883" y="2846987"/>
            <a:ext cx="4878117" cy="3658588"/>
          </a:xfrm>
          <a:prstGeom prst="rect">
            <a:avLst/>
          </a:prstGeom>
        </p:spPr>
      </p:pic>
    </p:spTree>
    <p:extLst>
      <p:ext uri="{BB962C8B-B14F-4D97-AF65-F5344CB8AC3E}">
        <p14:creationId xmlns:p14="http://schemas.microsoft.com/office/powerpoint/2010/main" val="3563905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Total number of outliers: 8</a:t>
            </a:r>
          </a:p>
          <a:p>
            <a:r>
              <a:rPr lang="en-US" dirty="0" smtClean="0"/>
              <a:t>Most of outliers are one group or single company making loans to a large number of people. </a:t>
            </a:r>
          </a:p>
          <a:p>
            <a:r>
              <a:rPr lang="en-US" dirty="0" smtClean="0"/>
              <a:t>Thus the loans per number is very large</a:t>
            </a:r>
            <a:endParaRPr lang="en-US" dirty="0"/>
          </a:p>
        </p:txBody>
      </p:sp>
    </p:spTree>
    <p:extLst>
      <p:ext uri="{BB962C8B-B14F-4D97-AF65-F5344CB8AC3E}">
        <p14:creationId xmlns:p14="http://schemas.microsoft.com/office/powerpoint/2010/main" val="313101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otal amount lent vs. loans per member.png"/>
          <p:cNvPicPr>
            <a:picLocks noGrp="1" noChangeAspect="1"/>
          </p:cNvPicPr>
          <p:nvPr>
            <p:ph idx="1"/>
          </p:nvPr>
        </p:nvPicPr>
        <p:blipFill>
          <a:blip r:embed="rId2" cstate="email">
            <a:extLst>
              <a:ext uri="{28A0092B-C50C-407E-A947-70E740481C1C}">
                <a14:useLocalDpi xmlns:a14="http://schemas.microsoft.com/office/drawing/2010/main" val="0"/>
              </a:ext>
            </a:extLst>
          </a:blip>
          <a:srcRect l="-35397" r="-35397"/>
          <a:stretch>
            <a:fillRect/>
          </a:stretch>
        </p:blipFill>
        <p:spPr>
          <a:xfrm>
            <a:off x="485774" y="2911632"/>
            <a:ext cx="7362826" cy="3233202"/>
          </a:xfrm>
        </p:spPr>
      </p:pic>
      <p:sp>
        <p:nvSpPr>
          <p:cNvPr id="7" name="TextBox 6"/>
          <p:cNvSpPr txBox="1"/>
          <p:nvPr/>
        </p:nvSpPr>
        <p:spPr>
          <a:xfrm>
            <a:off x="0" y="3373600"/>
            <a:ext cx="3857625" cy="523220"/>
          </a:xfrm>
          <a:prstGeom prst="rect">
            <a:avLst/>
          </a:prstGeom>
          <a:noFill/>
        </p:spPr>
        <p:txBody>
          <a:bodyPr wrap="square" rtlCol="0">
            <a:spAutoFit/>
          </a:bodyPr>
          <a:lstStyle/>
          <a:p>
            <a:r>
              <a:rPr lang="en-US" sz="1400" dirty="0">
                <a:solidFill>
                  <a:schemeClr val="bg1"/>
                </a:solidFill>
              </a:rPr>
              <a:t>R-squared:    </a:t>
            </a:r>
            <a:r>
              <a:rPr lang="en-US" sz="1400" dirty="0" smtClean="0">
                <a:solidFill>
                  <a:schemeClr val="bg1"/>
                </a:solidFill>
              </a:rPr>
              <a:t>     0.007</a:t>
            </a:r>
            <a:endParaRPr lang="en-US" sz="1400" dirty="0">
              <a:solidFill>
                <a:schemeClr val="bg1"/>
              </a:solidFill>
            </a:endParaRPr>
          </a:p>
          <a:p>
            <a:r>
              <a:rPr lang="en-US" sz="1400" dirty="0" smtClean="0">
                <a:solidFill>
                  <a:schemeClr val="bg1"/>
                </a:solidFill>
              </a:rPr>
              <a:t>Adj</a:t>
            </a:r>
            <a:r>
              <a:rPr lang="en-US" sz="1400" dirty="0">
                <a:solidFill>
                  <a:schemeClr val="bg1"/>
                </a:solidFill>
              </a:rPr>
              <a:t>. R-squared:  </a:t>
            </a:r>
            <a:r>
              <a:rPr lang="en-US" sz="1400" dirty="0" smtClean="0">
                <a:solidFill>
                  <a:schemeClr val="bg1"/>
                </a:solidFill>
              </a:rPr>
              <a:t>0.007</a:t>
            </a:r>
            <a:endParaRPr lang="en-US" sz="1400" dirty="0">
              <a:solidFill>
                <a:schemeClr val="bg1"/>
              </a:solidFill>
            </a:endParaRPr>
          </a:p>
        </p:txBody>
      </p:sp>
      <p:sp>
        <p:nvSpPr>
          <p:cNvPr id="8" name="Title 7"/>
          <p:cNvSpPr>
            <a:spLocks noGrp="1"/>
          </p:cNvSpPr>
          <p:nvPr>
            <p:ph type="title"/>
          </p:nvPr>
        </p:nvSpPr>
        <p:spPr>
          <a:xfrm>
            <a:off x="712789" y="1365894"/>
            <a:ext cx="7716837" cy="1447800"/>
          </a:xfrm>
        </p:spPr>
        <p:txBody>
          <a:bodyPr/>
          <a:lstStyle/>
          <a:p>
            <a:pPr>
              <a:lnSpc>
                <a:spcPct val="150000"/>
              </a:lnSpc>
            </a:pPr>
            <a:r>
              <a:rPr lang="en-US" sz="1200" dirty="0" smtClean="0"/>
              <a:t>                                           </a:t>
            </a:r>
            <a:r>
              <a:rPr lang="en-US" sz="1200" dirty="0" err="1" smtClean="0"/>
              <a:t>coef</a:t>
            </a:r>
            <a:r>
              <a:rPr lang="en-US" sz="1200" dirty="0" smtClean="0"/>
              <a:t>            </a:t>
            </a:r>
            <a:r>
              <a:rPr lang="en-US" sz="1200" dirty="0" err="1"/>
              <a:t>std</a:t>
            </a:r>
            <a:r>
              <a:rPr lang="en-US" sz="1200" dirty="0"/>
              <a:t> err          t    </a:t>
            </a:r>
            <a:r>
              <a:rPr lang="en-US" sz="1200" dirty="0" smtClean="0"/>
              <a:t>          </a:t>
            </a:r>
            <a:r>
              <a:rPr lang="en-US" sz="1200" dirty="0"/>
              <a:t>P&gt;|t|     </a:t>
            </a:r>
            <a:r>
              <a:rPr lang="en-US" sz="1200" dirty="0" smtClean="0"/>
              <a:t>       </a:t>
            </a:r>
            <a:r>
              <a:rPr lang="en-US" sz="1200" dirty="0"/>
              <a:t>[95.0% Conf. Int.</a:t>
            </a:r>
            <a:r>
              <a:rPr lang="en-US" sz="1200" dirty="0" smtClean="0"/>
              <a:t>]</a:t>
            </a:r>
            <a:br>
              <a:rPr lang="en-US" sz="1200" dirty="0" smtClean="0"/>
            </a:br>
            <a:r>
              <a:rPr lang="en-US" sz="1200" dirty="0" smtClean="0"/>
              <a:t>Intercept                    1.983e</a:t>
            </a:r>
            <a:r>
              <a:rPr lang="en-US" sz="1200" dirty="0"/>
              <a:t>+04   2371.573    </a:t>
            </a:r>
            <a:r>
              <a:rPr lang="en-US" sz="1200" dirty="0" smtClean="0"/>
              <a:t> </a:t>
            </a:r>
            <a:r>
              <a:rPr lang="en-US" sz="1200" dirty="0"/>
              <a:t>8.360     </a:t>
            </a:r>
            <a:r>
              <a:rPr lang="en-US" sz="1200" dirty="0" smtClean="0"/>
              <a:t>  </a:t>
            </a:r>
            <a:r>
              <a:rPr lang="en-US" sz="1200" dirty="0"/>
              <a:t>0.000    </a:t>
            </a:r>
            <a:r>
              <a:rPr lang="en-US" sz="1200" dirty="0" smtClean="0"/>
              <a:t>    </a:t>
            </a:r>
            <a:r>
              <a:rPr lang="en-US" sz="1200" dirty="0"/>
              <a:t>1.52e+</a:t>
            </a:r>
            <a:r>
              <a:rPr lang="en-US" sz="1200" dirty="0" smtClean="0"/>
              <a:t>04  </a:t>
            </a:r>
            <a:r>
              <a:rPr lang="en-US" sz="1200" dirty="0"/>
              <a:t>2.45e+04</a:t>
            </a:r>
            <a:br>
              <a:rPr lang="en-US" sz="1200" dirty="0"/>
            </a:br>
            <a:r>
              <a:rPr lang="en-US" sz="1200" dirty="0" err="1"/>
              <a:t>loans_per_member</a:t>
            </a:r>
            <a:r>
              <a:rPr lang="en-US" sz="1200" dirty="0"/>
              <a:t>    26.2967      </a:t>
            </a:r>
            <a:r>
              <a:rPr lang="en-US" sz="1200" dirty="0" smtClean="0"/>
              <a:t> 2.854          9.215       </a:t>
            </a:r>
            <a:r>
              <a:rPr lang="en-US" sz="1200" dirty="0"/>
              <a:t>0.000        20.703    31.891</a:t>
            </a:r>
          </a:p>
        </p:txBody>
      </p:sp>
      <p:sp>
        <p:nvSpPr>
          <p:cNvPr id="2" name="文本框 1"/>
          <p:cNvSpPr txBox="1"/>
          <p:nvPr/>
        </p:nvSpPr>
        <p:spPr>
          <a:xfrm>
            <a:off x="6400800" y="3048000"/>
            <a:ext cx="2657475" cy="1815882"/>
          </a:xfrm>
          <a:prstGeom prst="rect">
            <a:avLst/>
          </a:prstGeom>
          <a:noFill/>
        </p:spPr>
        <p:txBody>
          <a:bodyPr wrap="square" rtlCol="0">
            <a:spAutoFit/>
          </a:bodyPr>
          <a:lstStyle/>
          <a:p>
            <a:r>
              <a:rPr lang="en-US" sz="1600" dirty="0" smtClean="0">
                <a:solidFill>
                  <a:schemeClr val="bg1"/>
                </a:solidFill>
              </a:rPr>
              <a:t>Interference: </a:t>
            </a:r>
          </a:p>
          <a:p>
            <a:r>
              <a:rPr lang="en-US" sz="1600" dirty="0" smtClean="0">
                <a:solidFill>
                  <a:schemeClr val="bg1"/>
                </a:solidFill>
              </a:rPr>
              <a:t>There is no relationship between loans per member and total amount lent. Because the amount of team members in each team is different.</a:t>
            </a:r>
            <a:endParaRPr lang="en-US" sz="1600" dirty="0">
              <a:solidFill>
                <a:schemeClr val="bg1"/>
              </a:solidFill>
            </a:endParaRPr>
          </a:p>
        </p:txBody>
      </p:sp>
    </p:spTree>
    <p:extLst>
      <p:ext uri="{BB962C8B-B14F-4D97-AF65-F5344CB8AC3E}">
        <p14:creationId xmlns:p14="http://schemas.microsoft.com/office/powerpoint/2010/main" val="35107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6" y="1702345"/>
            <a:ext cx="7943850" cy="1447800"/>
          </a:xfrm>
        </p:spPr>
        <p:txBody>
          <a:bodyPr/>
          <a:lstStyle/>
          <a:p>
            <a:r>
              <a:rPr lang="en-US" sz="2800" dirty="0"/>
              <a:t>Total loans V.S Total amount </a:t>
            </a:r>
            <a:r>
              <a:rPr lang="en-US" sz="2800" dirty="0" smtClean="0"/>
              <a:t>lent (for each tea</a:t>
            </a:r>
            <a:r>
              <a:rPr lang="en-US" sz="2800" dirty="0" smtClean="0"/>
              <a:t>m)</a:t>
            </a:r>
            <a:r>
              <a:rPr lang="en-US" sz="2800" dirty="0"/>
              <a:t/>
            </a:r>
            <a:br>
              <a:rPr lang="en-US" sz="2800" dirty="0"/>
            </a:b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2998119022"/>
              </p:ext>
            </p:extLst>
          </p:nvPr>
        </p:nvGraphicFramePr>
        <p:xfrm>
          <a:off x="304800" y="3150145"/>
          <a:ext cx="3644900" cy="2865120"/>
        </p:xfrm>
        <a:graphic>
          <a:graphicData uri="http://schemas.openxmlformats.org/drawingml/2006/table">
            <a:tbl>
              <a:tblPr firstCol="1" bandRow="1">
                <a:tableStyleId>{5C22544A-7EE6-4342-B048-85BDC9FD1C3A}</a:tableStyleId>
              </a:tblPr>
              <a:tblGrid>
                <a:gridCol w="2665333"/>
                <a:gridCol w="979567"/>
              </a:tblGrid>
              <a:tr h="194982">
                <a:tc>
                  <a:txBody>
                    <a:bodyPr/>
                    <a:lstStyle/>
                    <a:p>
                      <a:r>
                        <a:rPr lang="en-US" sz="1400" b="1" dirty="0" smtClean="0">
                          <a:solidFill>
                            <a:schemeClr val="bg1"/>
                          </a:solidFill>
                        </a:rPr>
                        <a:t>Min of </a:t>
                      </a:r>
                      <a:r>
                        <a:rPr lang="en-US" sz="1400" dirty="0" smtClean="0">
                          <a:solidFill>
                            <a:srgbClr val="FFFFFF"/>
                          </a:solidFill>
                        </a:rPr>
                        <a:t>total loans</a:t>
                      </a:r>
                      <a:endParaRPr lang="en-US" sz="1400" dirty="0"/>
                    </a:p>
                  </a:txBody>
                  <a:tcPr/>
                </a:tc>
                <a:tc>
                  <a:txBody>
                    <a:bodyPr/>
                    <a:lstStyle/>
                    <a:p>
                      <a:r>
                        <a:rPr lang="en-US" sz="1400" dirty="0" smtClean="0"/>
                        <a:t>6</a:t>
                      </a:r>
                      <a:endParaRPr lang="en-US" sz="1400" dirty="0"/>
                    </a:p>
                  </a:txBody>
                  <a:tcPr/>
                </a:tc>
              </a:tr>
              <a:tr h="194982">
                <a:tc>
                  <a:txBody>
                    <a:bodyPr/>
                    <a:lstStyle/>
                    <a:p>
                      <a:r>
                        <a:rPr lang="en-US" sz="1400" dirty="0" smtClean="0">
                          <a:solidFill>
                            <a:schemeClr val="bg1"/>
                          </a:solidFill>
                        </a:rPr>
                        <a:t>Max of </a:t>
                      </a:r>
                      <a:r>
                        <a:rPr lang="en-US" sz="1400" dirty="0" smtClean="0">
                          <a:solidFill>
                            <a:srgbClr val="FFFFFF"/>
                          </a:solidFill>
                        </a:rPr>
                        <a:t>total loans</a:t>
                      </a:r>
                      <a:endParaRPr lang="en-US" sz="1400" dirty="0"/>
                    </a:p>
                  </a:txBody>
                  <a:tcPr/>
                </a:tc>
                <a:tc>
                  <a:txBody>
                    <a:bodyPr/>
                    <a:lstStyle/>
                    <a:p>
                      <a:r>
                        <a:rPr lang="en-US" sz="1400" dirty="0" smtClean="0"/>
                        <a:t>563732</a:t>
                      </a:r>
                    </a:p>
                  </a:txBody>
                  <a:tcPr/>
                </a:tc>
              </a:tr>
              <a:tr h="194982">
                <a:tc>
                  <a:txBody>
                    <a:bodyPr/>
                    <a:lstStyle/>
                    <a:p>
                      <a:r>
                        <a:rPr lang="en-US" sz="1400" dirty="0" smtClean="0">
                          <a:solidFill>
                            <a:schemeClr val="bg1"/>
                          </a:solidFill>
                        </a:rPr>
                        <a:t>Mode of </a:t>
                      </a:r>
                      <a:r>
                        <a:rPr lang="en-US" sz="1400" dirty="0" smtClean="0">
                          <a:solidFill>
                            <a:srgbClr val="FFFFFF"/>
                          </a:solidFill>
                        </a:rPr>
                        <a:t>total loans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16</a:t>
                      </a:r>
                    </a:p>
                  </a:txBody>
                  <a:tcPr/>
                </a:tc>
              </a:tr>
              <a:tr h="194982">
                <a:tc>
                  <a:txBody>
                    <a:bodyPr/>
                    <a:lstStyle/>
                    <a:p>
                      <a:r>
                        <a:rPr lang="en-US" sz="1400" dirty="0" smtClean="0">
                          <a:solidFill>
                            <a:schemeClr val="bg1"/>
                          </a:solidFill>
                        </a:rPr>
                        <a:t>Median of </a:t>
                      </a:r>
                      <a:r>
                        <a:rPr lang="en-US" sz="1400" dirty="0" smtClean="0">
                          <a:solidFill>
                            <a:srgbClr val="FFFFFF"/>
                          </a:solidFill>
                        </a:rPr>
                        <a:t>total loans</a:t>
                      </a:r>
                      <a:endParaRPr lang="en-US" sz="1400" dirty="0"/>
                    </a:p>
                  </a:txBody>
                  <a:tcPr/>
                </a:tc>
                <a:tc>
                  <a:txBody>
                    <a:bodyPr/>
                    <a:lstStyle/>
                    <a:p>
                      <a:r>
                        <a:rPr lang="en-US" sz="1400" dirty="0" smtClean="0"/>
                        <a:t>64.00</a:t>
                      </a:r>
                      <a:endParaRPr lang="en-US" sz="1400" dirty="0"/>
                    </a:p>
                  </a:txBody>
                  <a:tcPr/>
                </a:tc>
              </a:tr>
              <a:tr h="194982">
                <a:tc>
                  <a:txBody>
                    <a:bodyPr/>
                    <a:lstStyle/>
                    <a:p>
                      <a:r>
                        <a:rPr lang="en-US" sz="1400" dirty="0" smtClean="0">
                          <a:solidFill>
                            <a:schemeClr val="bg1"/>
                          </a:solidFill>
                        </a:rPr>
                        <a:t>Mean of </a:t>
                      </a:r>
                      <a:r>
                        <a:rPr lang="en-US" sz="1400" dirty="0" smtClean="0">
                          <a:solidFill>
                            <a:srgbClr val="FFFFFF"/>
                          </a:solidFill>
                        </a:rPr>
                        <a:t>total loans</a:t>
                      </a:r>
                      <a:endParaRPr lang="en-US" sz="1400" dirty="0"/>
                    </a:p>
                  </a:txBody>
                  <a:tcPr/>
                </a:tc>
                <a:tc>
                  <a:txBody>
                    <a:bodyPr/>
                    <a:lstStyle/>
                    <a:p>
                      <a:r>
                        <a:rPr lang="en-US" sz="1400" dirty="0" smtClean="0"/>
                        <a:t>640.64</a:t>
                      </a:r>
                      <a:endParaRPr lang="en-US" sz="1400" dirty="0"/>
                    </a:p>
                  </a:txBody>
                  <a:tcPr/>
                </a:tc>
              </a:tr>
              <a:tr h="194982">
                <a:tc>
                  <a:txBody>
                    <a:bodyPr/>
                    <a:lstStyle/>
                    <a:p>
                      <a:r>
                        <a:rPr lang="en-US" sz="1400" dirty="0" err="1" smtClean="0">
                          <a:solidFill>
                            <a:schemeClr val="bg1"/>
                          </a:solidFill>
                        </a:rPr>
                        <a:t>Std</a:t>
                      </a:r>
                      <a:r>
                        <a:rPr lang="en-US" sz="1400" dirty="0" smtClean="0">
                          <a:solidFill>
                            <a:schemeClr val="bg1"/>
                          </a:solidFill>
                        </a:rPr>
                        <a:t> deviation of </a:t>
                      </a:r>
                      <a:r>
                        <a:rPr lang="en-US" sz="1400" dirty="0" smtClean="0">
                          <a:solidFill>
                            <a:srgbClr val="FFFFFF"/>
                          </a:solidFill>
                        </a:rPr>
                        <a:t>total loans</a:t>
                      </a:r>
                      <a:endParaRPr lang="en-US" sz="1400" dirty="0"/>
                    </a:p>
                  </a:txBody>
                  <a:tcPr/>
                </a:tc>
                <a:tc>
                  <a:txBody>
                    <a:bodyPr/>
                    <a:lstStyle/>
                    <a:p>
                      <a:r>
                        <a:rPr lang="en-US" sz="1400" dirty="0" smtClean="0"/>
                        <a:t>7826.24</a:t>
                      </a:r>
                    </a:p>
                  </a:txBody>
                  <a:tcPr/>
                </a:tc>
              </a:tr>
              <a:tr h="194982">
                <a:tc>
                  <a:txBody>
                    <a:bodyPr/>
                    <a:lstStyle/>
                    <a:p>
                      <a:r>
                        <a:rPr lang="en-US" sz="1400" dirty="0" smtClean="0">
                          <a:solidFill>
                            <a:schemeClr val="bg1"/>
                          </a:solidFill>
                        </a:rPr>
                        <a:t>Number of </a:t>
                      </a:r>
                      <a:r>
                        <a:rPr lang="en-US" sz="1400" dirty="0" smtClean="0">
                          <a:solidFill>
                            <a:srgbClr val="FFFFFF"/>
                          </a:solidFill>
                        </a:rPr>
                        <a:t>total loans outliers</a:t>
                      </a:r>
                      <a:endParaRPr lang="en-US" sz="1400" dirty="0"/>
                    </a:p>
                  </a:txBody>
                  <a:tcPr/>
                </a:tc>
                <a:tc>
                  <a:txBody>
                    <a:bodyPr/>
                    <a:lstStyle/>
                    <a:p>
                      <a:r>
                        <a:rPr lang="en-US" sz="1400" dirty="0" smtClean="0"/>
                        <a:t>60</a:t>
                      </a:r>
                      <a:endParaRPr lang="en-US" sz="1400" dirty="0"/>
                    </a:p>
                  </a:txBody>
                  <a:tcPr/>
                </a:tc>
              </a:tr>
              <a:tr h="194982">
                <a:tc gridSpan="2">
                  <a:txBody>
                    <a:bodyPr/>
                    <a:lstStyle/>
                    <a:p>
                      <a:r>
                        <a:rPr lang="en-US" sz="1400" dirty="0" smtClean="0">
                          <a:solidFill>
                            <a:srgbClr val="FFFFFF"/>
                          </a:solidFill>
                        </a:rPr>
                        <a:t>Divisions 6.0 to 86.505 has the maximum count of 6834</a:t>
                      </a:r>
                      <a:endParaRPr lang="en-US" sz="1400" dirty="0">
                        <a:solidFill>
                          <a:srgbClr val="FFFFFF"/>
                        </a:solidFill>
                      </a:endParaRPr>
                    </a:p>
                  </a:txBody>
                  <a:tcPr/>
                </a:tc>
                <a:tc hMerge="1">
                  <a:txBody>
                    <a:bodyPr/>
                    <a:lstStyle/>
                    <a:p>
                      <a:endParaRPr lang="en-US" dirty="0"/>
                    </a:p>
                  </a:txBody>
                  <a:tcPr/>
                </a:tc>
              </a:tr>
            </a:tbl>
          </a:graphicData>
        </a:graphic>
      </p:graphicFrame>
      <p:pic>
        <p:nvPicPr>
          <p:cNvPr id="7" name="Picture 6" descr="Total loans (trimme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06034" y="3154526"/>
            <a:ext cx="4937965" cy="3703474"/>
          </a:xfrm>
          <a:prstGeom prst="rect">
            <a:avLst/>
          </a:prstGeom>
        </p:spPr>
      </p:pic>
    </p:spTree>
    <p:extLst>
      <p:ext uri="{BB962C8B-B14F-4D97-AF65-F5344CB8AC3E}">
        <p14:creationId xmlns:p14="http://schemas.microsoft.com/office/powerpoint/2010/main" val="129820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Total number of outliers: 60</a:t>
            </a:r>
          </a:p>
          <a:p>
            <a:r>
              <a:rPr lang="en-US" dirty="0" smtClean="0"/>
              <a:t>Some team such as Atheists, HP and </a:t>
            </a:r>
            <a:r>
              <a:rPr lang="en-US" dirty="0" err="1" smtClean="0"/>
              <a:t>Milepoint</a:t>
            </a:r>
            <a:r>
              <a:rPr lang="en-US" dirty="0" smtClean="0"/>
              <a:t> have large number of loans out standing due to their large team size, popularity and commitment</a:t>
            </a:r>
          </a:p>
        </p:txBody>
      </p:sp>
    </p:spTree>
    <p:extLst>
      <p:ext uri="{BB962C8B-B14F-4D97-AF65-F5344CB8AC3E}">
        <p14:creationId xmlns:p14="http://schemas.microsoft.com/office/powerpoint/2010/main" val="252842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otal amount lent vs. total loans.png"/>
          <p:cNvPicPr>
            <a:picLocks noGrp="1" noChangeAspect="1"/>
          </p:cNvPicPr>
          <p:nvPr>
            <p:ph idx="1"/>
          </p:nvPr>
        </p:nvPicPr>
        <p:blipFill>
          <a:blip r:embed="rId2" cstate="email">
            <a:extLst>
              <a:ext uri="{28A0092B-C50C-407E-A947-70E740481C1C}">
                <a14:useLocalDpi xmlns:a14="http://schemas.microsoft.com/office/drawing/2010/main" val="0"/>
              </a:ext>
            </a:extLst>
          </a:blip>
          <a:srcRect l="-35397" r="-35397"/>
          <a:stretch>
            <a:fillRect/>
          </a:stretch>
        </p:blipFill>
        <p:spPr>
          <a:xfrm>
            <a:off x="246062" y="3012142"/>
            <a:ext cx="7716838" cy="3388658"/>
          </a:xfrm>
        </p:spPr>
      </p:pic>
      <p:sp>
        <p:nvSpPr>
          <p:cNvPr id="5" name="Title 1"/>
          <p:cNvSpPr txBox="1">
            <a:spLocks/>
          </p:cNvSpPr>
          <p:nvPr/>
        </p:nvSpPr>
        <p:spPr>
          <a:xfrm>
            <a:off x="2041743" y="1441074"/>
            <a:ext cx="9030876" cy="1447800"/>
          </a:xfrm>
          <a:prstGeom prst="rect">
            <a:avLst/>
          </a:prstGeom>
        </p:spPr>
        <p:txBody>
          <a:bodyPr vert="horz" lIns="91440" tIns="45720" rIns="91440" bIns="45720" rtlCol="0" anchor="ctr">
            <a:noAutofit/>
          </a:bodyPr>
          <a:lstStyle>
            <a:lvl1pPr algn="l" defTabSz="914400" rtl="0" eaLnBrk="1" latinLnBrk="0" hangingPunct="1">
              <a:lnSpc>
                <a:spcPts val="5600"/>
              </a:lnSpc>
              <a:spcBef>
                <a:spcPct val="0"/>
              </a:spcBef>
              <a:buNone/>
              <a:defRPr sz="4600" kern="1200">
                <a:solidFill>
                  <a:schemeClr val="bg1"/>
                </a:solidFill>
                <a:latin typeface="+mj-lt"/>
                <a:ea typeface="+mj-ea"/>
                <a:cs typeface="+mj-cs"/>
              </a:defRPr>
            </a:lvl1pPr>
          </a:lstStyle>
          <a:p>
            <a:pPr>
              <a:lnSpc>
                <a:spcPct val="150000"/>
              </a:lnSpc>
            </a:pPr>
            <a:r>
              <a:rPr lang="ro-RO" sz="1200" dirty="0" smtClean="0"/>
              <a:t>                            coef         std err            t               P&gt;|t|            [95.0% Conf. Int.]</a:t>
            </a:r>
            <a:br>
              <a:rPr lang="ro-RO" sz="1200" dirty="0" smtClean="0"/>
            </a:br>
            <a:r>
              <a:rPr lang="ro-RO" sz="1200" dirty="0" smtClean="0"/>
              <a:t>Intercept      535.7859    671.535       0.798          0.425      -780.536  1852.108</a:t>
            </a:r>
            <a:br>
              <a:rPr lang="ro-RO" sz="1200" dirty="0" smtClean="0"/>
            </a:br>
            <a:r>
              <a:rPr lang="ro-RO" sz="1200" dirty="0" smtClean="0"/>
              <a:t>total_loans    31.4862      0.086        368.160       0.000           31.319    31.654</a:t>
            </a:r>
            <a:endParaRPr lang="en-US" sz="1200" dirty="0"/>
          </a:p>
        </p:txBody>
      </p:sp>
      <p:sp>
        <p:nvSpPr>
          <p:cNvPr id="6" name="TextBox 5"/>
          <p:cNvSpPr txBox="1"/>
          <p:nvPr/>
        </p:nvSpPr>
        <p:spPr>
          <a:xfrm>
            <a:off x="0" y="3373600"/>
            <a:ext cx="2222339" cy="1200329"/>
          </a:xfrm>
          <a:prstGeom prst="rect">
            <a:avLst/>
          </a:prstGeom>
          <a:noFill/>
        </p:spPr>
        <p:txBody>
          <a:bodyPr wrap="square" rtlCol="0">
            <a:spAutoFit/>
          </a:bodyPr>
          <a:lstStyle/>
          <a:p>
            <a:r>
              <a:rPr lang="en-US" dirty="0">
                <a:solidFill>
                  <a:schemeClr val="bg1"/>
                </a:solidFill>
              </a:rPr>
              <a:t>R-squared:                       </a:t>
            </a:r>
            <a:r>
              <a:rPr lang="en-US" dirty="0" smtClean="0">
                <a:solidFill>
                  <a:schemeClr val="bg1"/>
                </a:solidFill>
              </a:rPr>
              <a:t>0.921</a:t>
            </a:r>
            <a:endParaRPr lang="en-US" dirty="0">
              <a:solidFill>
                <a:schemeClr val="bg1"/>
              </a:solidFill>
            </a:endParaRPr>
          </a:p>
          <a:p>
            <a:r>
              <a:rPr lang="en-US" dirty="0" smtClean="0">
                <a:solidFill>
                  <a:schemeClr val="bg1"/>
                </a:solidFill>
              </a:rPr>
              <a:t>Adj</a:t>
            </a:r>
            <a:r>
              <a:rPr lang="en-US" dirty="0">
                <a:solidFill>
                  <a:schemeClr val="bg1"/>
                </a:solidFill>
              </a:rPr>
              <a:t>. R-squared:                  </a:t>
            </a:r>
            <a:r>
              <a:rPr lang="en-US" dirty="0" smtClean="0">
                <a:solidFill>
                  <a:schemeClr val="bg1"/>
                </a:solidFill>
              </a:rPr>
              <a:t>0.921</a:t>
            </a:r>
            <a:endParaRPr lang="en-US" dirty="0">
              <a:solidFill>
                <a:schemeClr val="bg1"/>
              </a:solidFill>
            </a:endParaRPr>
          </a:p>
        </p:txBody>
      </p:sp>
      <p:sp>
        <p:nvSpPr>
          <p:cNvPr id="2" name="文本框 1"/>
          <p:cNvSpPr txBox="1"/>
          <p:nvPr/>
        </p:nvSpPr>
        <p:spPr>
          <a:xfrm>
            <a:off x="6581775" y="3012142"/>
            <a:ext cx="2419350" cy="1169551"/>
          </a:xfrm>
          <a:prstGeom prst="rect">
            <a:avLst/>
          </a:prstGeom>
          <a:noFill/>
        </p:spPr>
        <p:txBody>
          <a:bodyPr wrap="square" rtlCol="0">
            <a:spAutoFit/>
          </a:bodyPr>
          <a:lstStyle/>
          <a:p>
            <a:r>
              <a:rPr lang="en-US" altLang="zh-CN" sz="1400" dirty="0" smtClean="0">
                <a:solidFill>
                  <a:schemeClr val="bg1"/>
                </a:solidFill>
              </a:rPr>
              <a:t>It shows that the total amount and total loans (times of loans) for each lending team are </a:t>
            </a:r>
            <a:r>
              <a:rPr lang="en-US" sz="1400" dirty="0">
                <a:solidFill>
                  <a:schemeClr val="bg1"/>
                </a:solidFill>
              </a:rPr>
              <a:t>positive </a:t>
            </a:r>
            <a:r>
              <a:rPr lang="en-US" sz="1400" dirty="0" smtClean="0">
                <a:solidFill>
                  <a:schemeClr val="bg1"/>
                </a:solidFill>
              </a:rPr>
              <a:t>correlated.</a:t>
            </a:r>
            <a:endParaRPr lang="en-US" sz="1400" dirty="0">
              <a:solidFill>
                <a:schemeClr val="bg1"/>
              </a:solidFill>
            </a:endParaRPr>
          </a:p>
        </p:txBody>
      </p:sp>
    </p:spTree>
    <p:extLst>
      <p:ext uri="{BB962C8B-B14F-4D97-AF65-F5344CB8AC3E}">
        <p14:creationId xmlns:p14="http://schemas.microsoft.com/office/powerpoint/2010/main" val="3596636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4" y="1561060"/>
            <a:ext cx="9855201" cy="1447800"/>
          </a:xfrm>
        </p:spPr>
        <p:txBody>
          <a:bodyPr/>
          <a:lstStyle/>
          <a:p>
            <a:r>
              <a:rPr lang="en-US" sz="2000" dirty="0" smtClean="0"/>
              <a:t>Borrow female count V.S Total amount </a:t>
            </a:r>
            <a:r>
              <a:rPr lang="en-US" sz="2000" dirty="0" smtClean="0"/>
              <a:t>get (for each borrow campaign)</a:t>
            </a:r>
            <a:r>
              <a:rPr lang="en-US" sz="2000" dirty="0"/>
              <a:t/>
            </a:r>
            <a:br>
              <a:rPr lang="en-US" sz="2000" dirty="0"/>
            </a:b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2636292318"/>
              </p:ext>
            </p:extLst>
          </p:nvPr>
        </p:nvGraphicFramePr>
        <p:xfrm>
          <a:off x="165100" y="3150145"/>
          <a:ext cx="4254500" cy="3078480"/>
        </p:xfrm>
        <a:graphic>
          <a:graphicData uri="http://schemas.openxmlformats.org/drawingml/2006/table">
            <a:tbl>
              <a:tblPr firstCol="1" bandRow="1">
                <a:tableStyleId>{5C22544A-7EE6-4342-B048-85BDC9FD1C3A}</a:tableStyleId>
              </a:tblPr>
              <a:tblGrid>
                <a:gridCol w="3111103"/>
                <a:gridCol w="1143397"/>
              </a:tblGrid>
              <a:tr h="194982">
                <a:tc>
                  <a:txBody>
                    <a:bodyPr/>
                    <a:lstStyle/>
                    <a:p>
                      <a:r>
                        <a:rPr lang="en-US" sz="1400" b="1" dirty="0" smtClean="0">
                          <a:solidFill>
                            <a:schemeClr val="bg1"/>
                          </a:solidFill>
                        </a:rPr>
                        <a:t>Min of </a:t>
                      </a:r>
                      <a:r>
                        <a:rPr lang="en-US" sz="1400" dirty="0" smtClean="0">
                          <a:solidFill>
                            <a:srgbClr val="FFFFFF"/>
                          </a:solidFill>
                        </a:rPr>
                        <a:t>borrower female count</a:t>
                      </a:r>
                      <a:endParaRPr lang="en-US" sz="1400" dirty="0"/>
                    </a:p>
                  </a:txBody>
                  <a:tcPr/>
                </a:tc>
                <a:tc>
                  <a:txBody>
                    <a:bodyPr/>
                    <a:lstStyle/>
                    <a:p>
                      <a:r>
                        <a:rPr lang="en-US" sz="1400" dirty="0" smtClean="0"/>
                        <a:t>3</a:t>
                      </a:r>
                      <a:endParaRPr lang="en-US" sz="1400" dirty="0"/>
                    </a:p>
                  </a:txBody>
                  <a:tcPr/>
                </a:tc>
              </a:tr>
              <a:tr h="194982">
                <a:tc>
                  <a:txBody>
                    <a:bodyPr/>
                    <a:lstStyle/>
                    <a:p>
                      <a:r>
                        <a:rPr lang="en-US" sz="1400" dirty="0" smtClean="0">
                          <a:solidFill>
                            <a:schemeClr val="bg1"/>
                          </a:solidFill>
                        </a:rPr>
                        <a:t>Max of </a:t>
                      </a:r>
                      <a:r>
                        <a:rPr lang="en-US" sz="1400" dirty="0" smtClean="0">
                          <a:solidFill>
                            <a:srgbClr val="FFFFFF"/>
                          </a:solidFill>
                        </a:rPr>
                        <a:t>borrower female count</a:t>
                      </a:r>
                      <a:endParaRPr lang="en-US" sz="1400" dirty="0"/>
                    </a:p>
                  </a:txBody>
                  <a:tcPr/>
                </a:tc>
                <a:tc>
                  <a:txBody>
                    <a:bodyPr/>
                    <a:lstStyle/>
                    <a:p>
                      <a:r>
                        <a:rPr lang="en-US" sz="1400" dirty="0" smtClean="0"/>
                        <a:t>396131</a:t>
                      </a:r>
                    </a:p>
                  </a:txBody>
                  <a:tcPr/>
                </a:tc>
              </a:tr>
              <a:tr h="194982">
                <a:tc>
                  <a:txBody>
                    <a:bodyPr/>
                    <a:lstStyle/>
                    <a:p>
                      <a:r>
                        <a:rPr lang="en-US" sz="1400" dirty="0" smtClean="0">
                          <a:solidFill>
                            <a:schemeClr val="bg1"/>
                          </a:solidFill>
                        </a:rPr>
                        <a:t>Mode of </a:t>
                      </a:r>
                      <a:r>
                        <a:rPr lang="en-US" sz="1400" dirty="0" smtClean="0">
                          <a:solidFill>
                            <a:srgbClr val="FFFFFF"/>
                          </a:solidFill>
                        </a:rPr>
                        <a:t>borrower female count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a:t>
                      </a:r>
                    </a:p>
                  </a:txBody>
                  <a:tcPr/>
                </a:tc>
              </a:tr>
              <a:tr h="194982">
                <a:tc>
                  <a:txBody>
                    <a:bodyPr/>
                    <a:lstStyle/>
                    <a:p>
                      <a:r>
                        <a:rPr lang="en-US" sz="1400" dirty="0" smtClean="0">
                          <a:solidFill>
                            <a:schemeClr val="bg1"/>
                          </a:solidFill>
                        </a:rPr>
                        <a:t>Median of </a:t>
                      </a:r>
                      <a:r>
                        <a:rPr lang="en-US" sz="1400" dirty="0" smtClean="0">
                          <a:solidFill>
                            <a:srgbClr val="FFFFFF"/>
                          </a:solidFill>
                        </a:rPr>
                        <a:t>borrower female count</a:t>
                      </a:r>
                      <a:endParaRPr lang="en-US" sz="1400" dirty="0"/>
                    </a:p>
                  </a:txBody>
                  <a:tcPr/>
                </a:tc>
                <a:tc>
                  <a:txBody>
                    <a:bodyPr/>
                    <a:lstStyle/>
                    <a:p>
                      <a:r>
                        <a:rPr lang="en-US" sz="1400" dirty="0" smtClean="0"/>
                        <a:t>46.00</a:t>
                      </a:r>
                      <a:endParaRPr lang="en-US" sz="1400" dirty="0"/>
                    </a:p>
                  </a:txBody>
                  <a:tcPr/>
                </a:tc>
              </a:tr>
              <a:tr h="194982">
                <a:tc>
                  <a:txBody>
                    <a:bodyPr/>
                    <a:lstStyle/>
                    <a:p>
                      <a:r>
                        <a:rPr lang="en-US" sz="1400" dirty="0" smtClean="0">
                          <a:solidFill>
                            <a:schemeClr val="bg1"/>
                          </a:solidFill>
                        </a:rPr>
                        <a:t>Mean of </a:t>
                      </a:r>
                      <a:r>
                        <a:rPr lang="en-US" sz="1400" dirty="0" smtClean="0">
                          <a:solidFill>
                            <a:srgbClr val="FFFFFF"/>
                          </a:solidFill>
                        </a:rPr>
                        <a:t>borrower female count</a:t>
                      </a:r>
                      <a:endParaRPr lang="en-US" sz="1400" dirty="0"/>
                    </a:p>
                  </a:txBody>
                  <a:tcPr/>
                </a:tc>
                <a:tc>
                  <a:txBody>
                    <a:bodyPr/>
                    <a:lstStyle/>
                    <a:p>
                      <a:r>
                        <a:rPr lang="en-US" sz="1400" dirty="0" smtClean="0"/>
                        <a:t>455.24</a:t>
                      </a:r>
                      <a:endParaRPr lang="en-US" sz="1400" dirty="0"/>
                    </a:p>
                  </a:txBody>
                  <a:tcPr/>
                </a:tc>
              </a:tr>
              <a:tr h="194982">
                <a:tc>
                  <a:txBody>
                    <a:bodyPr/>
                    <a:lstStyle/>
                    <a:p>
                      <a:r>
                        <a:rPr lang="en-US" sz="1400" dirty="0" err="1" smtClean="0">
                          <a:solidFill>
                            <a:schemeClr val="bg1"/>
                          </a:solidFill>
                        </a:rPr>
                        <a:t>Std</a:t>
                      </a:r>
                      <a:r>
                        <a:rPr lang="en-US" sz="1400" dirty="0" smtClean="0">
                          <a:solidFill>
                            <a:schemeClr val="bg1"/>
                          </a:solidFill>
                        </a:rPr>
                        <a:t> deviation of </a:t>
                      </a:r>
                      <a:r>
                        <a:rPr lang="en-US" sz="1400" dirty="0" smtClean="0">
                          <a:solidFill>
                            <a:srgbClr val="FFFFFF"/>
                          </a:solidFill>
                        </a:rPr>
                        <a:t>borrower female count</a:t>
                      </a:r>
                      <a:endParaRPr lang="en-US" sz="1400" dirty="0"/>
                    </a:p>
                  </a:txBody>
                  <a:tcPr/>
                </a:tc>
                <a:tc>
                  <a:txBody>
                    <a:bodyPr/>
                    <a:lstStyle/>
                    <a:p>
                      <a:r>
                        <a:rPr lang="en-US" sz="1400" dirty="0" smtClean="0"/>
                        <a:t>5454.84</a:t>
                      </a:r>
                    </a:p>
                  </a:txBody>
                  <a:tcPr/>
                </a:tc>
              </a:tr>
              <a:tr h="194982">
                <a:tc>
                  <a:txBody>
                    <a:bodyPr/>
                    <a:lstStyle/>
                    <a:p>
                      <a:r>
                        <a:rPr lang="en-US" sz="1400" dirty="0" smtClean="0">
                          <a:solidFill>
                            <a:schemeClr val="bg1"/>
                          </a:solidFill>
                        </a:rPr>
                        <a:t>Number of </a:t>
                      </a:r>
                      <a:r>
                        <a:rPr lang="en-US" sz="1400" dirty="0" smtClean="0">
                          <a:solidFill>
                            <a:srgbClr val="FFFFFF"/>
                          </a:solidFill>
                        </a:rPr>
                        <a:t>borrower female count outliers</a:t>
                      </a:r>
                      <a:endParaRPr lang="en-US" sz="1400" dirty="0"/>
                    </a:p>
                  </a:txBody>
                  <a:tcPr/>
                </a:tc>
                <a:tc>
                  <a:txBody>
                    <a:bodyPr/>
                    <a:lstStyle/>
                    <a:p>
                      <a:r>
                        <a:rPr lang="en-US" sz="1400" dirty="0" smtClean="0"/>
                        <a:t>61</a:t>
                      </a:r>
                      <a:endParaRPr lang="en-US" sz="1400" dirty="0"/>
                    </a:p>
                  </a:txBody>
                  <a:tcPr/>
                </a:tc>
              </a:tr>
              <a:tr h="194982">
                <a:tc gridSpan="2">
                  <a:txBody>
                    <a:bodyPr/>
                    <a:lstStyle/>
                    <a:p>
                      <a:r>
                        <a:rPr lang="en-US" sz="1400" dirty="0" smtClean="0">
                          <a:solidFill>
                            <a:srgbClr val="FFFFFF"/>
                          </a:solidFill>
                        </a:rPr>
                        <a:t>Divisions 3.0 to 57.72 has the maximum count of 6621</a:t>
                      </a:r>
                      <a:endParaRPr lang="en-US" sz="1400" dirty="0">
                        <a:solidFill>
                          <a:srgbClr val="FFFFFF"/>
                        </a:solidFill>
                      </a:endParaRPr>
                    </a:p>
                  </a:txBody>
                  <a:tcPr/>
                </a:tc>
                <a:tc hMerge="1">
                  <a:txBody>
                    <a:bodyPr/>
                    <a:lstStyle/>
                    <a:p>
                      <a:endParaRPr lang="en-US" dirty="0"/>
                    </a:p>
                  </a:txBody>
                  <a:tcPr/>
                </a:tc>
              </a:tr>
            </a:tbl>
          </a:graphicData>
        </a:graphic>
      </p:graphicFrame>
      <p:pic>
        <p:nvPicPr>
          <p:cNvPr id="3" name="Picture 2" descr="Borrower female count (trimme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30761" y="3150145"/>
            <a:ext cx="4613238" cy="3459928"/>
          </a:xfrm>
          <a:prstGeom prst="rect">
            <a:avLst/>
          </a:prstGeom>
        </p:spPr>
      </p:pic>
    </p:spTree>
    <p:extLst>
      <p:ext uri="{BB962C8B-B14F-4D97-AF65-F5344CB8AC3E}">
        <p14:creationId xmlns:p14="http://schemas.microsoft.com/office/powerpoint/2010/main" val="1142353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Total number of outliers: 61</a:t>
            </a:r>
          </a:p>
          <a:p>
            <a:r>
              <a:rPr lang="en-US" dirty="0" smtClean="0"/>
              <a:t>Most outliers are teams with high number of loans outstanding</a:t>
            </a:r>
            <a:endParaRPr lang="en-US" dirty="0"/>
          </a:p>
        </p:txBody>
      </p:sp>
    </p:spTree>
    <p:extLst>
      <p:ext uri="{BB962C8B-B14F-4D97-AF65-F5344CB8AC3E}">
        <p14:creationId xmlns:p14="http://schemas.microsoft.com/office/powerpoint/2010/main" val="1717430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9" y="1380529"/>
            <a:ext cx="7716837" cy="1447800"/>
          </a:xfrm>
        </p:spPr>
        <p:txBody>
          <a:bodyPr>
            <a:noAutofit/>
          </a:bodyPr>
          <a:lstStyle/>
          <a:p>
            <a:pPr>
              <a:lnSpc>
                <a:spcPct val="150000"/>
              </a:lnSpc>
            </a:pPr>
            <a:r>
              <a:rPr lang="en-US" sz="1200" dirty="0" smtClean="0"/>
              <a:t>                                                      </a:t>
            </a:r>
            <a:r>
              <a:rPr lang="en-US" sz="1200" dirty="0" err="1" smtClean="0"/>
              <a:t>coef</a:t>
            </a:r>
            <a:r>
              <a:rPr lang="en-US" sz="1200" dirty="0" smtClean="0"/>
              <a:t>             </a:t>
            </a:r>
            <a:r>
              <a:rPr lang="en-US" sz="1200" dirty="0" err="1" smtClean="0"/>
              <a:t>std</a:t>
            </a:r>
            <a:r>
              <a:rPr lang="en-US" sz="1200" dirty="0" smtClean="0"/>
              <a:t> err         t               P&gt;|t|         [95.0% Conf. Int.]</a:t>
            </a:r>
            <a:br>
              <a:rPr lang="en-US" sz="1200" dirty="0" smtClean="0"/>
            </a:br>
            <a:r>
              <a:rPr lang="en-US" sz="1200" dirty="0" smtClean="0"/>
              <a:t>Intercept                               177.4254    684.934        0.259         0.796     -1165.161  1520.012</a:t>
            </a:r>
            <a:br>
              <a:rPr lang="en-US" sz="1200" dirty="0" smtClean="0"/>
            </a:br>
            <a:r>
              <a:rPr lang="en-US" sz="1200" dirty="0" err="1" smtClean="0"/>
              <a:t>borrower_female_count</a:t>
            </a:r>
            <a:r>
              <a:rPr lang="en-US" sz="1200" dirty="0" smtClean="0"/>
              <a:t>    45.0965      0.125           360.383      0.000        44.851    45.342</a:t>
            </a:r>
            <a:endParaRPr lang="en-US" sz="1200" dirty="0"/>
          </a:p>
        </p:txBody>
      </p:sp>
      <p:pic>
        <p:nvPicPr>
          <p:cNvPr id="4" name="Content Placeholder 3" descr="Total amount lent vs. number of female borrowers.png"/>
          <p:cNvPicPr>
            <a:picLocks noGrp="1" noChangeAspect="1"/>
          </p:cNvPicPr>
          <p:nvPr>
            <p:ph idx="1"/>
          </p:nvPr>
        </p:nvPicPr>
        <p:blipFill>
          <a:blip r:embed="rId3" cstate="email">
            <a:extLst>
              <a:ext uri="{28A0092B-C50C-407E-A947-70E740481C1C}">
                <a14:useLocalDpi xmlns:a14="http://schemas.microsoft.com/office/drawing/2010/main" val="0"/>
              </a:ext>
            </a:extLst>
          </a:blip>
          <a:srcRect l="-35397" r="-35397"/>
          <a:stretch>
            <a:fillRect/>
          </a:stretch>
        </p:blipFill>
        <p:spPr>
          <a:xfrm>
            <a:off x="712788" y="3012142"/>
            <a:ext cx="7716838" cy="3388658"/>
          </a:xfrm>
        </p:spPr>
      </p:pic>
      <p:sp>
        <p:nvSpPr>
          <p:cNvPr id="5" name="TextBox 4"/>
          <p:cNvSpPr txBox="1"/>
          <p:nvPr/>
        </p:nvSpPr>
        <p:spPr>
          <a:xfrm>
            <a:off x="370390" y="3373600"/>
            <a:ext cx="2222339" cy="1200329"/>
          </a:xfrm>
          <a:prstGeom prst="rect">
            <a:avLst/>
          </a:prstGeom>
          <a:noFill/>
        </p:spPr>
        <p:txBody>
          <a:bodyPr wrap="square" rtlCol="0">
            <a:spAutoFit/>
          </a:bodyPr>
          <a:lstStyle/>
          <a:p>
            <a:r>
              <a:rPr lang="en-US" dirty="0">
                <a:solidFill>
                  <a:schemeClr val="bg1"/>
                </a:solidFill>
              </a:rPr>
              <a:t>R-squared:                       </a:t>
            </a:r>
            <a:r>
              <a:rPr lang="en-US" dirty="0" smtClean="0">
                <a:solidFill>
                  <a:schemeClr val="bg1"/>
                </a:solidFill>
              </a:rPr>
              <a:t>0.918</a:t>
            </a:r>
            <a:endParaRPr lang="en-US" dirty="0">
              <a:solidFill>
                <a:schemeClr val="bg1"/>
              </a:solidFill>
            </a:endParaRPr>
          </a:p>
          <a:p>
            <a:r>
              <a:rPr lang="en-US" dirty="0" smtClean="0">
                <a:solidFill>
                  <a:schemeClr val="bg1"/>
                </a:solidFill>
              </a:rPr>
              <a:t>Adj. R-squared:                  0.918</a:t>
            </a:r>
            <a:endParaRPr lang="en-US" dirty="0">
              <a:solidFill>
                <a:schemeClr val="bg1"/>
              </a:solidFill>
            </a:endParaRPr>
          </a:p>
        </p:txBody>
      </p:sp>
      <p:sp>
        <p:nvSpPr>
          <p:cNvPr id="3" name="文本框 2"/>
          <p:cNvSpPr txBox="1"/>
          <p:nvPr/>
        </p:nvSpPr>
        <p:spPr>
          <a:xfrm>
            <a:off x="6877050" y="3105150"/>
            <a:ext cx="2181225" cy="2031325"/>
          </a:xfrm>
          <a:prstGeom prst="rect">
            <a:avLst/>
          </a:prstGeom>
          <a:noFill/>
        </p:spPr>
        <p:txBody>
          <a:bodyPr wrap="square" rtlCol="0">
            <a:spAutoFit/>
          </a:bodyPr>
          <a:lstStyle/>
          <a:p>
            <a:r>
              <a:rPr lang="en-US" dirty="0" smtClean="0">
                <a:solidFill>
                  <a:schemeClr val="bg1"/>
                </a:solidFill>
              </a:rPr>
              <a:t>Inference:</a:t>
            </a:r>
          </a:p>
          <a:p>
            <a:r>
              <a:rPr lang="en-US" dirty="0" smtClean="0">
                <a:solidFill>
                  <a:schemeClr val="bg1"/>
                </a:solidFill>
              </a:rPr>
              <a:t>If there is one more female in each borrow campaign, then that campaign is likely to get $45 more in average.</a:t>
            </a:r>
            <a:endParaRPr lang="en-US" dirty="0">
              <a:solidFill>
                <a:schemeClr val="bg1"/>
              </a:solidFill>
            </a:endParaRPr>
          </a:p>
        </p:txBody>
      </p:sp>
    </p:spTree>
    <p:extLst>
      <p:ext uri="{BB962C8B-B14F-4D97-AF65-F5344CB8AC3E}">
        <p14:creationId xmlns:p14="http://schemas.microsoft.com/office/powerpoint/2010/main" val="149001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Borrow male </a:t>
            </a:r>
            <a:r>
              <a:rPr lang="en-US" sz="2800" dirty="0" smtClean="0"/>
              <a:t>count </a:t>
            </a:r>
            <a:r>
              <a:rPr lang="en-US" sz="2800" dirty="0"/>
              <a:t>V.S Total amount </a:t>
            </a:r>
            <a:r>
              <a:rPr lang="en-US" sz="2800" dirty="0" smtClean="0"/>
              <a:t>get (for each borrow campaign)</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2209593151"/>
              </p:ext>
            </p:extLst>
          </p:nvPr>
        </p:nvGraphicFramePr>
        <p:xfrm>
          <a:off x="114300" y="3150145"/>
          <a:ext cx="4254500" cy="3078480"/>
        </p:xfrm>
        <a:graphic>
          <a:graphicData uri="http://schemas.openxmlformats.org/drawingml/2006/table">
            <a:tbl>
              <a:tblPr firstCol="1" bandRow="1">
                <a:tableStyleId>{5C22544A-7EE6-4342-B048-85BDC9FD1C3A}</a:tableStyleId>
              </a:tblPr>
              <a:tblGrid>
                <a:gridCol w="3111103"/>
                <a:gridCol w="1143397"/>
              </a:tblGrid>
              <a:tr h="194982">
                <a:tc>
                  <a:txBody>
                    <a:bodyPr/>
                    <a:lstStyle/>
                    <a:p>
                      <a:r>
                        <a:rPr lang="en-US" sz="1400" b="1" dirty="0" smtClean="0">
                          <a:solidFill>
                            <a:schemeClr val="bg1"/>
                          </a:solidFill>
                        </a:rPr>
                        <a:t>Min of </a:t>
                      </a:r>
                      <a:r>
                        <a:rPr lang="en-US" sz="1400" dirty="0" smtClean="0">
                          <a:solidFill>
                            <a:srgbClr val="FFFFFF"/>
                          </a:solidFill>
                        </a:rPr>
                        <a:t>borrower male count</a:t>
                      </a:r>
                      <a:endParaRPr lang="en-US" sz="1400" dirty="0"/>
                    </a:p>
                  </a:txBody>
                  <a:tcPr/>
                </a:tc>
                <a:tc>
                  <a:txBody>
                    <a:bodyPr/>
                    <a:lstStyle/>
                    <a:p>
                      <a:r>
                        <a:rPr lang="en-US" sz="1400" dirty="0" smtClean="0"/>
                        <a:t>1</a:t>
                      </a:r>
                      <a:endParaRPr lang="en-US" sz="1400" dirty="0"/>
                    </a:p>
                  </a:txBody>
                  <a:tcPr/>
                </a:tc>
              </a:tr>
              <a:tr h="194982">
                <a:tc>
                  <a:txBody>
                    <a:bodyPr/>
                    <a:lstStyle/>
                    <a:p>
                      <a:r>
                        <a:rPr lang="en-US" sz="1400" dirty="0" smtClean="0">
                          <a:solidFill>
                            <a:schemeClr val="bg1"/>
                          </a:solidFill>
                        </a:rPr>
                        <a:t>Max of </a:t>
                      </a:r>
                      <a:r>
                        <a:rPr lang="en-US" sz="1400" dirty="0" smtClean="0">
                          <a:solidFill>
                            <a:srgbClr val="FFFFFF"/>
                          </a:solidFill>
                        </a:rPr>
                        <a:t>borrower male count</a:t>
                      </a:r>
                      <a:endParaRPr lang="en-US" sz="1400" dirty="0"/>
                    </a:p>
                  </a:txBody>
                  <a:tcPr/>
                </a:tc>
                <a:tc>
                  <a:txBody>
                    <a:bodyPr/>
                    <a:lstStyle/>
                    <a:p>
                      <a:r>
                        <a:rPr lang="en-US" sz="1400" dirty="0" smtClean="0"/>
                        <a:t>167631</a:t>
                      </a:r>
                    </a:p>
                  </a:txBody>
                  <a:tcPr/>
                </a:tc>
              </a:tr>
              <a:tr h="194982">
                <a:tc>
                  <a:txBody>
                    <a:bodyPr/>
                    <a:lstStyle/>
                    <a:p>
                      <a:r>
                        <a:rPr lang="en-US" sz="1400" dirty="0" smtClean="0">
                          <a:solidFill>
                            <a:schemeClr val="bg1"/>
                          </a:solidFill>
                        </a:rPr>
                        <a:t>Mode of </a:t>
                      </a:r>
                      <a:r>
                        <a:rPr lang="en-US" sz="1400" dirty="0" smtClean="0">
                          <a:solidFill>
                            <a:srgbClr val="FFFFFF"/>
                          </a:solidFill>
                        </a:rPr>
                        <a:t>borrower male count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3</a:t>
                      </a:r>
                    </a:p>
                  </a:txBody>
                  <a:tcPr/>
                </a:tc>
              </a:tr>
              <a:tr h="194982">
                <a:tc>
                  <a:txBody>
                    <a:bodyPr/>
                    <a:lstStyle/>
                    <a:p>
                      <a:r>
                        <a:rPr lang="en-US" sz="1400" dirty="0" smtClean="0">
                          <a:solidFill>
                            <a:schemeClr val="bg1"/>
                          </a:solidFill>
                        </a:rPr>
                        <a:t>Median of </a:t>
                      </a:r>
                      <a:r>
                        <a:rPr lang="en-US" sz="1400" dirty="0" smtClean="0">
                          <a:solidFill>
                            <a:srgbClr val="FFFFFF"/>
                          </a:solidFill>
                        </a:rPr>
                        <a:t>borrower male count</a:t>
                      </a:r>
                      <a:endParaRPr lang="en-US" sz="1400" dirty="0"/>
                    </a:p>
                  </a:txBody>
                  <a:tcPr/>
                </a:tc>
                <a:tc>
                  <a:txBody>
                    <a:bodyPr/>
                    <a:lstStyle/>
                    <a:p>
                      <a:r>
                        <a:rPr lang="en-US" sz="1400" dirty="0" smtClean="0"/>
                        <a:t>16.00</a:t>
                      </a:r>
                      <a:endParaRPr lang="en-US" sz="1400" dirty="0"/>
                    </a:p>
                  </a:txBody>
                  <a:tcPr/>
                </a:tc>
              </a:tr>
              <a:tr h="194982">
                <a:tc>
                  <a:txBody>
                    <a:bodyPr/>
                    <a:lstStyle/>
                    <a:p>
                      <a:r>
                        <a:rPr lang="en-US" sz="1400" dirty="0" smtClean="0">
                          <a:solidFill>
                            <a:schemeClr val="bg1"/>
                          </a:solidFill>
                        </a:rPr>
                        <a:t>Mean of </a:t>
                      </a:r>
                      <a:r>
                        <a:rPr lang="en-US" sz="1400" dirty="0" smtClean="0">
                          <a:solidFill>
                            <a:srgbClr val="FFFFFF"/>
                          </a:solidFill>
                        </a:rPr>
                        <a:t>borrower male count</a:t>
                      </a:r>
                      <a:endParaRPr lang="en-US" sz="1400" dirty="0"/>
                    </a:p>
                  </a:txBody>
                  <a:tcPr/>
                </a:tc>
                <a:tc>
                  <a:txBody>
                    <a:bodyPr/>
                    <a:lstStyle/>
                    <a:p>
                      <a:r>
                        <a:rPr lang="en-US" sz="1400" dirty="0" smtClean="0"/>
                        <a:t>185.45</a:t>
                      </a:r>
                      <a:endParaRPr lang="en-US" sz="1400" dirty="0"/>
                    </a:p>
                  </a:txBody>
                  <a:tcPr/>
                </a:tc>
              </a:tr>
              <a:tr h="194982">
                <a:tc>
                  <a:txBody>
                    <a:bodyPr/>
                    <a:lstStyle/>
                    <a:p>
                      <a:r>
                        <a:rPr lang="en-US" sz="1400" dirty="0" err="1" smtClean="0">
                          <a:solidFill>
                            <a:schemeClr val="bg1"/>
                          </a:solidFill>
                        </a:rPr>
                        <a:t>Std</a:t>
                      </a:r>
                      <a:r>
                        <a:rPr lang="en-US" sz="1400" dirty="0" smtClean="0">
                          <a:solidFill>
                            <a:schemeClr val="bg1"/>
                          </a:solidFill>
                        </a:rPr>
                        <a:t> deviation of </a:t>
                      </a:r>
                      <a:r>
                        <a:rPr lang="en-US" sz="1400" dirty="0" smtClean="0">
                          <a:solidFill>
                            <a:srgbClr val="FFFFFF"/>
                          </a:solidFill>
                        </a:rPr>
                        <a:t>borrower male count</a:t>
                      </a:r>
                      <a:endParaRPr lang="en-US" sz="1400" dirty="0"/>
                    </a:p>
                  </a:txBody>
                  <a:tcPr/>
                </a:tc>
                <a:tc>
                  <a:txBody>
                    <a:bodyPr/>
                    <a:lstStyle/>
                    <a:p>
                      <a:r>
                        <a:rPr lang="en-US" sz="1400" dirty="0" smtClean="0"/>
                        <a:t>2395.98</a:t>
                      </a:r>
                    </a:p>
                  </a:txBody>
                  <a:tcPr/>
                </a:tc>
              </a:tr>
              <a:tr h="194982">
                <a:tc>
                  <a:txBody>
                    <a:bodyPr/>
                    <a:lstStyle/>
                    <a:p>
                      <a:r>
                        <a:rPr lang="en-US" sz="1400" dirty="0" smtClean="0">
                          <a:solidFill>
                            <a:schemeClr val="bg1"/>
                          </a:solidFill>
                        </a:rPr>
                        <a:t>Number of </a:t>
                      </a:r>
                      <a:r>
                        <a:rPr lang="en-US" sz="1400" dirty="0" smtClean="0">
                          <a:solidFill>
                            <a:srgbClr val="FFFFFF"/>
                          </a:solidFill>
                        </a:rPr>
                        <a:t>borrower male count outliers</a:t>
                      </a:r>
                      <a:endParaRPr lang="en-US" sz="1400" dirty="0"/>
                    </a:p>
                  </a:txBody>
                  <a:tcPr/>
                </a:tc>
                <a:tc>
                  <a:txBody>
                    <a:bodyPr/>
                    <a:lstStyle/>
                    <a:p>
                      <a:r>
                        <a:rPr lang="en-US" sz="1400" dirty="0" smtClean="0"/>
                        <a:t>55</a:t>
                      </a:r>
                      <a:endParaRPr lang="en-US" sz="1400" dirty="0"/>
                    </a:p>
                  </a:txBody>
                  <a:tcPr/>
                </a:tc>
              </a:tr>
              <a:tr h="194982">
                <a:tc gridSpan="2">
                  <a:txBody>
                    <a:bodyPr/>
                    <a:lstStyle/>
                    <a:p>
                      <a:r>
                        <a:rPr lang="en-US" sz="1400" dirty="0" smtClean="0">
                          <a:solidFill>
                            <a:srgbClr val="FFFFFF"/>
                          </a:solidFill>
                        </a:rPr>
                        <a:t>Divisions 1.0 to 25.835 has the maximum count of 7177</a:t>
                      </a:r>
                      <a:endParaRPr lang="en-US" sz="1400" dirty="0">
                        <a:solidFill>
                          <a:srgbClr val="FFFFFF"/>
                        </a:solidFill>
                      </a:endParaRPr>
                    </a:p>
                  </a:txBody>
                  <a:tcPr/>
                </a:tc>
                <a:tc hMerge="1">
                  <a:txBody>
                    <a:bodyPr/>
                    <a:lstStyle/>
                    <a:p>
                      <a:endParaRPr lang="en-US" dirty="0"/>
                    </a:p>
                  </a:txBody>
                  <a:tcPr/>
                </a:tc>
              </a:tr>
            </a:tbl>
          </a:graphicData>
        </a:graphic>
      </p:graphicFrame>
      <p:pic>
        <p:nvPicPr>
          <p:cNvPr id="3" name="Picture 2" descr="Borrower male count (trimme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02930" y="3150145"/>
            <a:ext cx="4641070" cy="3480803"/>
          </a:xfrm>
          <a:prstGeom prst="rect">
            <a:avLst/>
          </a:prstGeom>
        </p:spPr>
      </p:pic>
    </p:spTree>
    <p:extLst>
      <p:ext uri="{BB962C8B-B14F-4D97-AF65-F5344CB8AC3E}">
        <p14:creationId xmlns:p14="http://schemas.microsoft.com/office/powerpoint/2010/main" val="2188945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048" y="1409178"/>
            <a:ext cx="7716837" cy="1447800"/>
          </a:xfrm>
        </p:spPr>
        <p:txBody>
          <a:bodyPr/>
          <a:lstStyle/>
          <a:p>
            <a:r>
              <a:rPr lang="en-US" dirty="0" smtClean="0"/>
              <a:t>What is           ?</a:t>
            </a:r>
            <a:endParaRPr lang="en-US" dirty="0"/>
          </a:p>
        </p:txBody>
      </p:sp>
      <p:sp>
        <p:nvSpPr>
          <p:cNvPr id="3" name="内容占位符 2"/>
          <p:cNvSpPr>
            <a:spLocks noGrp="1"/>
          </p:cNvSpPr>
          <p:nvPr>
            <p:ph idx="1"/>
          </p:nvPr>
        </p:nvSpPr>
        <p:spPr/>
        <p:txBody>
          <a:bodyPr/>
          <a:lstStyle/>
          <a:p>
            <a:r>
              <a:rPr lang="en-US" dirty="0">
                <a:effectLst/>
              </a:rPr>
              <a:t>A</a:t>
            </a:r>
            <a:r>
              <a:rPr lang="en-US" dirty="0" smtClean="0">
                <a:effectLst/>
              </a:rPr>
              <a:t> </a:t>
            </a:r>
            <a:r>
              <a:rPr lang="en-US" dirty="0">
                <a:effectLst/>
              </a:rPr>
              <a:t>non-profit organization with a mission to connect people through lending to alleviate poverty</a:t>
            </a:r>
            <a:endParaRPr lang="en-US" dirty="0"/>
          </a:p>
        </p:txBody>
      </p:sp>
      <p:pic>
        <p:nvPicPr>
          <p:cNvPr id="1026" name="Picture 2" descr="http://l3-1.kiva.org/rgitfa7cd504f4f6de4bcf18ed25f78ac10414523c02/img/logo/kiva_121x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770" y="1828278"/>
            <a:ext cx="1152525" cy="609600"/>
          </a:xfrm>
          <a:prstGeom prst="rect">
            <a:avLst/>
          </a:prstGeom>
          <a:noFill/>
          <a:effectLst>
            <a:glow rad="127000">
              <a:schemeClr val="bg1">
                <a:lumMod val="95000"/>
              </a:schemeClr>
            </a:glo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1825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Total number of outliers: 55</a:t>
            </a:r>
          </a:p>
          <a:p>
            <a:r>
              <a:rPr lang="en-US" dirty="0"/>
              <a:t>Most outliers are teams with high number of loans outstanding</a:t>
            </a:r>
          </a:p>
          <a:p>
            <a:endParaRPr lang="en-US" dirty="0"/>
          </a:p>
        </p:txBody>
      </p:sp>
    </p:spTree>
    <p:extLst>
      <p:ext uri="{BB962C8B-B14F-4D97-AF65-F5344CB8AC3E}">
        <p14:creationId xmlns:p14="http://schemas.microsoft.com/office/powerpoint/2010/main" val="4205626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9" y="1373051"/>
            <a:ext cx="7716837" cy="1447800"/>
          </a:xfrm>
        </p:spPr>
        <p:txBody>
          <a:bodyPr/>
          <a:lstStyle/>
          <a:p>
            <a:pPr>
              <a:lnSpc>
                <a:spcPct val="150000"/>
              </a:lnSpc>
            </a:pPr>
            <a:r>
              <a:rPr lang="en-US" sz="1200" dirty="0"/>
              <a:t> </a:t>
            </a:r>
            <a:r>
              <a:rPr lang="en-US" sz="1200" dirty="0" smtClean="0"/>
              <a:t>                                                </a:t>
            </a:r>
            <a:r>
              <a:rPr lang="en-US" sz="1200" dirty="0" err="1" smtClean="0"/>
              <a:t>coef</a:t>
            </a:r>
            <a:r>
              <a:rPr lang="en-US" sz="1200" dirty="0" smtClean="0"/>
              <a:t>              </a:t>
            </a:r>
            <a:r>
              <a:rPr lang="en-US" sz="1200" dirty="0" err="1" smtClean="0"/>
              <a:t>std</a:t>
            </a:r>
            <a:r>
              <a:rPr lang="en-US" sz="1200" dirty="0" smtClean="0"/>
              <a:t> </a:t>
            </a:r>
            <a:r>
              <a:rPr lang="en-US" sz="1200" dirty="0"/>
              <a:t>err         </a:t>
            </a:r>
            <a:r>
              <a:rPr lang="en-US" sz="1200" dirty="0" smtClean="0"/>
              <a:t>   t                P</a:t>
            </a:r>
            <a:r>
              <a:rPr lang="en-US" sz="1200" dirty="0"/>
              <a:t>&gt;|t|     </a:t>
            </a:r>
            <a:r>
              <a:rPr lang="en-US" sz="1200" dirty="0" smtClean="0"/>
              <a:t>   </a:t>
            </a:r>
            <a:r>
              <a:rPr lang="en-US" sz="1200" dirty="0"/>
              <a:t>[95.0% Conf. Int.]</a:t>
            </a:r>
            <a:br>
              <a:rPr lang="en-US" sz="1200" dirty="0"/>
            </a:br>
            <a:r>
              <a:rPr lang="en-US" sz="1200" dirty="0" smtClean="0"/>
              <a:t>Intercept                       1750.6078        717.131         2.441         </a:t>
            </a:r>
            <a:r>
              <a:rPr lang="en-US" sz="1200" dirty="0"/>
              <a:t>0.015       344.911  3156.305</a:t>
            </a:r>
            <a:br>
              <a:rPr lang="en-US" sz="1200" dirty="0"/>
            </a:br>
            <a:r>
              <a:rPr lang="en-US" sz="1200" dirty="0" err="1"/>
              <a:t>borrower_male_count</a:t>
            </a:r>
            <a:r>
              <a:rPr lang="en-US" sz="1200" dirty="0"/>
              <a:t>   102.2201      </a:t>
            </a:r>
            <a:r>
              <a:rPr lang="en-US" sz="1200" dirty="0" smtClean="0"/>
              <a:t>   0.298        342.531       </a:t>
            </a:r>
            <a:r>
              <a:rPr lang="en-US" sz="1200" dirty="0"/>
              <a:t>0.000       101.635   102.805</a:t>
            </a:r>
          </a:p>
        </p:txBody>
      </p:sp>
      <p:pic>
        <p:nvPicPr>
          <p:cNvPr id="4" name="Content Placeholder 3" descr="Total amount lent vs. number of male borrowers.png"/>
          <p:cNvPicPr>
            <a:picLocks noGrp="1" noChangeAspect="1"/>
          </p:cNvPicPr>
          <p:nvPr>
            <p:ph idx="1"/>
          </p:nvPr>
        </p:nvPicPr>
        <p:blipFill>
          <a:blip r:embed="rId2" cstate="email">
            <a:extLst>
              <a:ext uri="{28A0092B-C50C-407E-A947-70E740481C1C}">
                <a14:useLocalDpi xmlns:a14="http://schemas.microsoft.com/office/drawing/2010/main" val="0"/>
              </a:ext>
            </a:extLst>
          </a:blip>
          <a:srcRect l="-35397" r="-35397"/>
          <a:stretch>
            <a:fillRect/>
          </a:stretch>
        </p:blipFill>
        <p:spPr>
          <a:xfrm>
            <a:off x="265111" y="3012142"/>
            <a:ext cx="7716838" cy="3388658"/>
          </a:xfrm>
        </p:spPr>
      </p:pic>
      <p:sp>
        <p:nvSpPr>
          <p:cNvPr id="5" name="TextBox 4"/>
          <p:cNvSpPr txBox="1"/>
          <p:nvPr/>
        </p:nvSpPr>
        <p:spPr>
          <a:xfrm>
            <a:off x="0" y="3373600"/>
            <a:ext cx="2222339" cy="1200329"/>
          </a:xfrm>
          <a:prstGeom prst="rect">
            <a:avLst/>
          </a:prstGeom>
          <a:noFill/>
        </p:spPr>
        <p:txBody>
          <a:bodyPr wrap="square" rtlCol="0">
            <a:spAutoFit/>
          </a:bodyPr>
          <a:lstStyle/>
          <a:p>
            <a:r>
              <a:rPr lang="en-US" dirty="0"/>
              <a:t>R-squared:                       0.910</a:t>
            </a:r>
          </a:p>
          <a:p>
            <a:r>
              <a:rPr lang="en-US" dirty="0" smtClean="0"/>
              <a:t>Adj</a:t>
            </a:r>
            <a:r>
              <a:rPr lang="en-US" dirty="0"/>
              <a:t>. R-squared:                  0.910</a:t>
            </a:r>
          </a:p>
        </p:txBody>
      </p:sp>
      <p:sp>
        <p:nvSpPr>
          <p:cNvPr id="3" name="矩形 2"/>
          <p:cNvSpPr/>
          <p:nvPr/>
        </p:nvSpPr>
        <p:spPr>
          <a:xfrm>
            <a:off x="6534151" y="2828836"/>
            <a:ext cx="2609850" cy="1754326"/>
          </a:xfrm>
          <a:prstGeom prst="rect">
            <a:avLst/>
          </a:prstGeom>
        </p:spPr>
        <p:txBody>
          <a:bodyPr wrap="square">
            <a:spAutoFit/>
          </a:bodyPr>
          <a:lstStyle/>
          <a:p>
            <a:r>
              <a:rPr lang="en-US" dirty="0">
                <a:solidFill>
                  <a:schemeClr val="bg1"/>
                </a:solidFill>
              </a:rPr>
              <a:t>Inference:</a:t>
            </a:r>
          </a:p>
          <a:p>
            <a:r>
              <a:rPr lang="en-US" dirty="0">
                <a:solidFill>
                  <a:schemeClr val="bg1"/>
                </a:solidFill>
              </a:rPr>
              <a:t>If there is one more </a:t>
            </a:r>
            <a:r>
              <a:rPr lang="en-US" dirty="0" smtClean="0">
                <a:solidFill>
                  <a:schemeClr val="bg1"/>
                </a:solidFill>
              </a:rPr>
              <a:t>male </a:t>
            </a:r>
            <a:r>
              <a:rPr lang="en-US" dirty="0">
                <a:solidFill>
                  <a:schemeClr val="bg1"/>
                </a:solidFill>
              </a:rPr>
              <a:t>in each borrow campaign, then that campaign is likely to get </a:t>
            </a:r>
            <a:r>
              <a:rPr lang="en-US" dirty="0" smtClean="0">
                <a:solidFill>
                  <a:schemeClr val="bg1"/>
                </a:solidFill>
              </a:rPr>
              <a:t>$102 </a:t>
            </a:r>
            <a:r>
              <a:rPr lang="en-US" dirty="0">
                <a:solidFill>
                  <a:schemeClr val="bg1"/>
                </a:solidFill>
              </a:rPr>
              <a:t>more in average.</a:t>
            </a:r>
            <a:endParaRPr lang="en-US" dirty="0">
              <a:solidFill>
                <a:schemeClr val="bg1"/>
              </a:solidFill>
            </a:endParaRPr>
          </a:p>
        </p:txBody>
      </p:sp>
    </p:spTree>
    <p:extLst>
      <p:ext uri="{BB962C8B-B14F-4D97-AF65-F5344CB8AC3E}">
        <p14:creationId xmlns:p14="http://schemas.microsoft.com/office/powerpoint/2010/main" val="1942578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1702345"/>
            <a:ext cx="7716837" cy="1447800"/>
          </a:xfrm>
        </p:spPr>
        <p:txBody>
          <a:bodyPr/>
          <a:lstStyle/>
          <a:p>
            <a:r>
              <a:rPr lang="en-US" sz="2800" dirty="0"/>
              <a:t>Introduction length V.S Total amount lent</a:t>
            </a:r>
            <a:br>
              <a:rPr lang="en-US" sz="2800" dirty="0"/>
            </a:br>
            <a:endParaRPr lang="en-US" sz="2800" dirty="0"/>
          </a:p>
        </p:txBody>
      </p:sp>
      <p:pic>
        <p:nvPicPr>
          <p:cNvPr id="5" name="Picture 4" descr="Length of introduction (trimme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11271" y="2831847"/>
            <a:ext cx="5214245" cy="3910684"/>
          </a:xfrm>
          <a:prstGeom prst="rect">
            <a:avLst/>
          </a:prstGeom>
        </p:spPr>
      </p:pic>
    </p:spTree>
    <p:extLst>
      <p:ext uri="{BB962C8B-B14F-4D97-AF65-F5344CB8AC3E}">
        <p14:creationId xmlns:p14="http://schemas.microsoft.com/office/powerpoint/2010/main" val="3638950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1373052"/>
            <a:ext cx="7716837" cy="1447800"/>
          </a:xfrm>
        </p:spPr>
        <p:txBody>
          <a:bodyPr/>
          <a:lstStyle/>
          <a:p>
            <a:pPr>
              <a:lnSpc>
                <a:spcPct val="150000"/>
              </a:lnSpc>
            </a:pPr>
            <a:r>
              <a:rPr lang="de-DE" sz="1200" dirty="0" smtClean="0"/>
              <a:t>                          </a:t>
            </a:r>
            <a:r>
              <a:rPr lang="de-DE" sz="1200" dirty="0" err="1" smtClean="0"/>
              <a:t>coef</a:t>
            </a:r>
            <a:r>
              <a:rPr lang="de-DE" sz="1200" dirty="0" smtClean="0"/>
              <a:t>          </a:t>
            </a:r>
            <a:r>
              <a:rPr lang="de-DE" sz="1200" dirty="0" err="1" smtClean="0"/>
              <a:t>std</a:t>
            </a:r>
            <a:r>
              <a:rPr lang="de-DE" sz="1200" dirty="0" smtClean="0"/>
              <a:t> </a:t>
            </a:r>
            <a:r>
              <a:rPr lang="de-DE" sz="1200" dirty="0" err="1"/>
              <a:t>err</a:t>
            </a:r>
            <a:r>
              <a:rPr lang="de-DE" sz="1200" dirty="0"/>
              <a:t>        </a:t>
            </a:r>
            <a:r>
              <a:rPr lang="de-DE" sz="1200" dirty="0" smtClean="0"/>
              <a:t>       </a:t>
            </a:r>
            <a:r>
              <a:rPr lang="de-DE" sz="1200" dirty="0"/>
              <a:t>t    </a:t>
            </a:r>
            <a:r>
              <a:rPr lang="de-DE" sz="1200" dirty="0" smtClean="0"/>
              <a:t>       </a:t>
            </a:r>
            <a:r>
              <a:rPr lang="de-DE" sz="1200" dirty="0"/>
              <a:t>P&gt;|t|      </a:t>
            </a:r>
            <a:r>
              <a:rPr lang="de-DE" sz="1200" dirty="0" smtClean="0"/>
              <a:t>   [</a:t>
            </a:r>
            <a:r>
              <a:rPr lang="de-DE" sz="1200" dirty="0"/>
              <a:t>95.0% </a:t>
            </a:r>
            <a:r>
              <a:rPr lang="de-DE" sz="1200" dirty="0" err="1"/>
              <a:t>Conf</a:t>
            </a:r>
            <a:r>
              <a:rPr lang="de-DE" sz="1200" dirty="0"/>
              <a:t>. Int.</a:t>
            </a:r>
            <a:r>
              <a:rPr lang="de-DE" sz="1200" dirty="0" smtClean="0"/>
              <a:t>]</a:t>
            </a:r>
            <a:r>
              <a:rPr lang="de-DE" sz="1200" dirty="0"/>
              <a:t/>
            </a:r>
            <a:br>
              <a:rPr lang="de-DE" sz="1200" dirty="0"/>
            </a:br>
            <a:r>
              <a:rPr lang="de-DE" sz="1200" dirty="0" err="1"/>
              <a:t>Intercept</a:t>
            </a:r>
            <a:r>
              <a:rPr lang="de-DE" sz="1200" dirty="0"/>
              <a:t>   1.126e+04   2987.940      3.767      0.000      5399.396  1.71e+04</a:t>
            </a:r>
            <a:br>
              <a:rPr lang="de-DE" sz="1200" dirty="0"/>
            </a:br>
            <a:r>
              <a:rPr lang="de-DE" sz="1200" dirty="0" err="1"/>
              <a:t>intro_len</a:t>
            </a:r>
            <a:r>
              <a:rPr lang="de-DE" sz="1200" dirty="0"/>
              <a:t>    501.6788     96.208      </a:t>
            </a:r>
            <a:r>
              <a:rPr lang="de-DE" sz="1200" dirty="0" smtClean="0"/>
              <a:t>     5.215      </a:t>
            </a:r>
            <a:r>
              <a:rPr lang="de-DE" sz="1200" dirty="0"/>
              <a:t>0.000       313.094   690.263</a:t>
            </a:r>
            <a:endParaRPr lang="en-US" sz="1200" dirty="0"/>
          </a:p>
        </p:txBody>
      </p:sp>
      <p:pic>
        <p:nvPicPr>
          <p:cNvPr id="4" name="Content Placeholder 3" descr="Total amount lent vs. length of introduction.png"/>
          <p:cNvPicPr>
            <a:picLocks noGrp="1" noChangeAspect="1"/>
          </p:cNvPicPr>
          <p:nvPr>
            <p:ph idx="1"/>
          </p:nvPr>
        </p:nvPicPr>
        <p:blipFill>
          <a:blip r:embed="rId2" cstate="email">
            <a:extLst>
              <a:ext uri="{28A0092B-C50C-407E-A947-70E740481C1C}">
                <a14:useLocalDpi xmlns:a14="http://schemas.microsoft.com/office/drawing/2010/main" val="0"/>
              </a:ext>
            </a:extLst>
          </a:blip>
          <a:srcRect l="-35397" r="-35397"/>
          <a:stretch>
            <a:fillRect/>
          </a:stretch>
        </p:blipFill>
        <p:spPr>
          <a:xfrm>
            <a:off x="174623" y="3012142"/>
            <a:ext cx="7716838" cy="3388658"/>
          </a:xfrm>
        </p:spPr>
      </p:pic>
      <p:sp>
        <p:nvSpPr>
          <p:cNvPr id="5" name="TextBox 4"/>
          <p:cNvSpPr txBox="1"/>
          <p:nvPr/>
        </p:nvSpPr>
        <p:spPr>
          <a:xfrm>
            <a:off x="0" y="3373600"/>
            <a:ext cx="2222339" cy="1200329"/>
          </a:xfrm>
          <a:prstGeom prst="rect">
            <a:avLst/>
          </a:prstGeom>
          <a:noFill/>
        </p:spPr>
        <p:txBody>
          <a:bodyPr wrap="square" rtlCol="0">
            <a:spAutoFit/>
          </a:bodyPr>
          <a:lstStyle/>
          <a:p>
            <a:r>
              <a:rPr lang="en-US" dirty="0"/>
              <a:t>R-squared:                       </a:t>
            </a:r>
            <a:r>
              <a:rPr lang="en-US" dirty="0" smtClean="0"/>
              <a:t>0.002</a:t>
            </a:r>
            <a:endParaRPr lang="en-US" dirty="0"/>
          </a:p>
          <a:p>
            <a:r>
              <a:rPr lang="en-US" dirty="0" smtClean="0"/>
              <a:t>Adj</a:t>
            </a:r>
            <a:r>
              <a:rPr lang="en-US" dirty="0"/>
              <a:t>. R-squared:                  </a:t>
            </a:r>
            <a:r>
              <a:rPr lang="en-US" dirty="0" smtClean="0"/>
              <a:t>0.002</a:t>
            </a:r>
            <a:endParaRPr lang="en-US" dirty="0"/>
          </a:p>
        </p:txBody>
      </p:sp>
      <p:sp>
        <p:nvSpPr>
          <p:cNvPr id="3" name="矩形 2"/>
          <p:cNvSpPr/>
          <p:nvPr/>
        </p:nvSpPr>
        <p:spPr>
          <a:xfrm>
            <a:off x="6353175" y="2895511"/>
            <a:ext cx="2571749" cy="1754326"/>
          </a:xfrm>
          <a:prstGeom prst="rect">
            <a:avLst/>
          </a:prstGeom>
        </p:spPr>
        <p:txBody>
          <a:bodyPr wrap="square">
            <a:spAutoFit/>
          </a:bodyPr>
          <a:lstStyle/>
          <a:p>
            <a:r>
              <a:rPr lang="en-US" dirty="0">
                <a:solidFill>
                  <a:schemeClr val="bg1"/>
                </a:solidFill>
              </a:rPr>
              <a:t>Inference</a:t>
            </a:r>
            <a:r>
              <a:rPr lang="en-US" dirty="0" smtClean="0">
                <a:solidFill>
                  <a:schemeClr val="bg1"/>
                </a:solidFill>
              </a:rPr>
              <a:t>:</a:t>
            </a:r>
          </a:p>
          <a:p>
            <a:r>
              <a:rPr lang="en-US" dirty="0" smtClean="0">
                <a:solidFill>
                  <a:schemeClr val="bg1"/>
                </a:solidFill>
              </a:rPr>
              <a:t>There is no relationship between the length of description and the amount of money they get. </a:t>
            </a:r>
            <a:endParaRPr lang="en-US" dirty="0">
              <a:solidFill>
                <a:schemeClr val="bg1"/>
              </a:solidFill>
            </a:endParaRPr>
          </a:p>
        </p:txBody>
      </p:sp>
    </p:spTree>
    <p:extLst>
      <p:ext uri="{BB962C8B-B14F-4D97-AF65-F5344CB8AC3E}">
        <p14:creationId xmlns:p14="http://schemas.microsoft.com/office/powerpoint/2010/main" val="738319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Summary</a:t>
            </a:r>
            <a:endParaRPr lang="en-US" dirty="0"/>
          </a:p>
        </p:txBody>
      </p:sp>
      <p:sp>
        <p:nvSpPr>
          <p:cNvPr id="3" name="Content Placeholder 2"/>
          <p:cNvSpPr>
            <a:spLocks noGrp="1"/>
          </p:cNvSpPr>
          <p:nvPr>
            <p:ph idx="1"/>
          </p:nvPr>
        </p:nvSpPr>
        <p:spPr/>
        <p:txBody>
          <a:bodyPr/>
          <a:lstStyle/>
          <a:p>
            <a:r>
              <a:rPr lang="en-US" dirty="0" smtClean="0"/>
              <a:t>The total amount of loans ($) a team makes is closely associated with the total number of loans a team makes but not so much on number of loans per number</a:t>
            </a:r>
          </a:p>
          <a:p>
            <a:pPr lvl="1"/>
            <a:r>
              <a:rPr lang="en-US" dirty="0" smtClean="0"/>
              <a:t>This is because a very large group of people or a single company will register as a single user</a:t>
            </a:r>
            <a:endParaRPr lang="en-US" dirty="0"/>
          </a:p>
        </p:txBody>
      </p:sp>
    </p:spTree>
    <p:extLst>
      <p:ext uri="{BB962C8B-B14F-4D97-AF65-F5344CB8AC3E}">
        <p14:creationId xmlns:p14="http://schemas.microsoft.com/office/powerpoint/2010/main" val="296742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Loans Located</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Map demonstrate which countries the loans go into</a:t>
            </a:r>
            <a:endParaRPr lang="en-US" dirty="0" smtClean="0"/>
          </a:p>
        </p:txBody>
      </p:sp>
      <p:pic>
        <p:nvPicPr>
          <p:cNvPr id="4" name="图片 3"/>
          <p:cNvPicPr>
            <a:picLocks noChangeAspect="1"/>
          </p:cNvPicPr>
          <p:nvPr/>
        </p:nvPicPr>
        <p:blipFill>
          <a:blip r:embed="rId3"/>
          <a:stretch>
            <a:fillRect/>
          </a:stretch>
        </p:blipFill>
        <p:spPr>
          <a:xfrm>
            <a:off x="712788" y="3534896"/>
            <a:ext cx="7439025" cy="2343150"/>
          </a:xfrm>
          <a:prstGeom prst="rect">
            <a:avLst/>
          </a:prstGeom>
        </p:spPr>
      </p:pic>
    </p:spTree>
    <p:extLst>
      <p:ext uri="{BB962C8B-B14F-4D97-AF65-F5344CB8AC3E}">
        <p14:creationId xmlns:p14="http://schemas.microsoft.com/office/powerpoint/2010/main" val="25060452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Comment: </a:t>
            </a:r>
            <a:r>
              <a:rPr lang="en-US" altLang="zh-CN" dirty="0" smtClean="0"/>
              <a:t>W</a:t>
            </a:r>
            <a:r>
              <a:rPr lang="en-US" dirty="0" smtClean="0"/>
              <a:t>hy </a:t>
            </a:r>
            <a:r>
              <a:rPr lang="en-US" dirty="0" smtClean="0"/>
              <a:t>Peru and Philippines</a:t>
            </a:r>
            <a:endParaRPr lang="en-US" dirty="0"/>
          </a:p>
        </p:txBody>
      </p:sp>
      <p:sp>
        <p:nvSpPr>
          <p:cNvPr id="3" name="内容占位符 2"/>
          <p:cNvSpPr>
            <a:spLocks noGrp="1"/>
          </p:cNvSpPr>
          <p:nvPr>
            <p:ph idx="1"/>
          </p:nvPr>
        </p:nvSpPr>
        <p:spPr/>
        <p:txBody>
          <a:bodyPr>
            <a:normAutofit fontScale="92500" lnSpcReduction="20000"/>
          </a:bodyPr>
          <a:lstStyle/>
          <a:p>
            <a:r>
              <a:rPr lang="en-US" dirty="0" smtClean="0"/>
              <a:t>In Peru, there are many local non-profit organizations are cooperating with Kiva to promote microfinance. For example, there is a </a:t>
            </a:r>
            <a:r>
              <a:rPr lang="en-US" dirty="0"/>
              <a:t>organization called FINCA </a:t>
            </a:r>
            <a:r>
              <a:rPr lang="en-US" dirty="0" smtClean="0"/>
              <a:t>Peru has a partnership with Kiva, they work together and obtained $4.7 million in repaid loans.</a:t>
            </a:r>
          </a:p>
          <a:p>
            <a:r>
              <a:rPr lang="en-US" dirty="0" smtClean="0"/>
              <a:t>In Philippines, besides the local promotion and cooperation with organizations like ASKI, one main reason why Kiva is doing so well is that language. The official languages in Philippines are Filipino and English. Thus, it is much easier for Philippines to describe their campaign and ask for loans.  </a:t>
            </a:r>
            <a:endParaRPr lang="en-US" dirty="0"/>
          </a:p>
        </p:txBody>
      </p:sp>
    </p:spTree>
    <p:extLst>
      <p:ext uri="{BB962C8B-B14F-4D97-AF65-F5344CB8AC3E}">
        <p14:creationId xmlns:p14="http://schemas.microsoft.com/office/powerpoint/2010/main" val="469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 Located</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Map demonstrate where members of each team are located</a:t>
            </a:r>
            <a:endParaRPr lang="en-US" dirty="0"/>
          </a:p>
        </p:txBody>
      </p:sp>
      <p:pic>
        <p:nvPicPr>
          <p:cNvPr id="4" name="图片 3"/>
          <p:cNvPicPr>
            <a:picLocks noChangeAspect="1"/>
          </p:cNvPicPr>
          <p:nvPr/>
        </p:nvPicPr>
        <p:blipFill>
          <a:blip r:embed="rId3"/>
          <a:stretch>
            <a:fillRect/>
          </a:stretch>
        </p:blipFill>
        <p:spPr>
          <a:xfrm>
            <a:off x="2338518" y="3756373"/>
            <a:ext cx="5819775" cy="2952750"/>
          </a:xfrm>
          <a:prstGeom prst="rect">
            <a:avLst/>
          </a:prstGeom>
        </p:spPr>
      </p:pic>
    </p:spTree>
    <p:extLst>
      <p:ext uri="{BB962C8B-B14F-4D97-AF65-F5344CB8AC3E}">
        <p14:creationId xmlns:p14="http://schemas.microsoft.com/office/powerpoint/2010/main" val="2692052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Questions?</a:t>
            </a:r>
            <a:endParaRPr lang="en-US" dirty="0"/>
          </a:p>
        </p:txBody>
      </p:sp>
    </p:spTree>
    <p:extLst>
      <p:ext uri="{BB962C8B-B14F-4D97-AF65-F5344CB8AC3E}">
        <p14:creationId xmlns:p14="http://schemas.microsoft.com/office/powerpoint/2010/main" val="1932921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2788" y="1371600"/>
            <a:ext cx="7716837" cy="1447800"/>
          </a:xfrm>
        </p:spPr>
        <p:txBody>
          <a:bodyPr/>
          <a:lstStyle/>
          <a:p>
            <a:r>
              <a:rPr lang="en-US" dirty="0"/>
              <a:t>How </a:t>
            </a:r>
            <a:r>
              <a:rPr lang="en-US" dirty="0" smtClean="0"/>
              <a:t>         </a:t>
            </a:r>
            <a:r>
              <a:rPr lang="en-US" altLang="zh-CN" dirty="0" smtClean="0"/>
              <a:t>w</a:t>
            </a:r>
            <a:r>
              <a:rPr lang="en-US" dirty="0" smtClean="0"/>
              <a:t>orks</a:t>
            </a:r>
            <a:endParaRPr lang="en-US" dirty="0"/>
          </a:p>
        </p:txBody>
      </p:sp>
      <p:pic>
        <p:nvPicPr>
          <p:cNvPr id="5" name="内容占位符 4"/>
          <p:cNvPicPr>
            <a:picLocks noGrp="1" noChangeAspect="1"/>
          </p:cNvPicPr>
          <p:nvPr>
            <p:ph idx="1"/>
          </p:nvPr>
        </p:nvPicPr>
        <p:blipFill>
          <a:blip r:embed="rId3"/>
          <a:stretch>
            <a:fillRect/>
          </a:stretch>
        </p:blipFill>
        <p:spPr>
          <a:xfrm>
            <a:off x="630846" y="2905918"/>
            <a:ext cx="4210050" cy="1800225"/>
          </a:xfrm>
          <a:prstGeom prst="rect">
            <a:avLst/>
          </a:prstGeom>
        </p:spPr>
      </p:pic>
      <p:pic>
        <p:nvPicPr>
          <p:cNvPr id="4" name="Picture 2" descr="http://l3-1.kiva.org/rgitfa7cd504f4f6de4bcf18ed25f78ac10414523c02/img/logo/kiva_121x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609" y="1686838"/>
            <a:ext cx="1152525" cy="609600"/>
          </a:xfrm>
          <a:prstGeom prst="rect">
            <a:avLst/>
          </a:prstGeom>
          <a:noFill/>
          <a:effectLst>
            <a:glow rad="127000">
              <a:schemeClr val="bg1">
                <a:lumMod val="95000"/>
              </a:schemeClr>
            </a:glow>
          </a:effectLst>
          <a:extLst>
            <a:ext uri="{909E8E84-426E-40dd-AFC4-6F175D3DCCD1}">
              <a14:hiddenFill xmlns=""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856374" y="3065959"/>
            <a:ext cx="1990725" cy="1476375"/>
          </a:xfrm>
          <a:prstGeom prst="rect">
            <a:avLst/>
          </a:prstGeom>
        </p:spPr>
      </p:pic>
      <p:pic>
        <p:nvPicPr>
          <p:cNvPr id="7" name="图片 6"/>
          <p:cNvPicPr>
            <a:picLocks noChangeAspect="1"/>
          </p:cNvPicPr>
          <p:nvPr/>
        </p:nvPicPr>
        <p:blipFill>
          <a:blip r:embed="rId6"/>
          <a:stretch>
            <a:fillRect/>
          </a:stretch>
        </p:blipFill>
        <p:spPr>
          <a:xfrm>
            <a:off x="7495108" y="4999122"/>
            <a:ext cx="1552575" cy="1419225"/>
          </a:xfrm>
          <a:prstGeom prst="rect">
            <a:avLst/>
          </a:prstGeom>
        </p:spPr>
      </p:pic>
      <p:sp>
        <p:nvSpPr>
          <p:cNvPr id="8" name="右箭头 7"/>
          <p:cNvSpPr/>
          <p:nvPr/>
        </p:nvSpPr>
        <p:spPr>
          <a:xfrm>
            <a:off x="5085567" y="3557392"/>
            <a:ext cx="400833" cy="50104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下箭头 8"/>
          <p:cNvSpPr/>
          <p:nvPr/>
        </p:nvSpPr>
        <p:spPr>
          <a:xfrm>
            <a:off x="8141918" y="4058433"/>
            <a:ext cx="488515" cy="48390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右箭头 9"/>
          <p:cNvSpPr/>
          <p:nvPr/>
        </p:nvSpPr>
        <p:spPr>
          <a:xfrm rot="10800000">
            <a:off x="6714070" y="5420640"/>
            <a:ext cx="576196" cy="70145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p:nvPicPr>
        <p:blipFill>
          <a:blip r:embed="rId7"/>
          <a:stretch>
            <a:fillRect/>
          </a:stretch>
        </p:blipFill>
        <p:spPr>
          <a:xfrm>
            <a:off x="3752874" y="4858859"/>
            <a:ext cx="2905125" cy="1781175"/>
          </a:xfrm>
          <a:prstGeom prst="rect">
            <a:avLst/>
          </a:prstGeom>
        </p:spPr>
      </p:pic>
      <p:sp>
        <p:nvSpPr>
          <p:cNvPr id="12" name="右箭头 11"/>
          <p:cNvSpPr/>
          <p:nvPr/>
        </p:nvSpPr>
        <p:spPr>
          <a:xfrm rot="10800000">
            <a:off x="3002737" y="5398719"/>
            <a:ext cx="576196" cy="70145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p:nvPicPr>
        <p:blipFill>
          <a:blip r:embed="rId8"/>
          <a:stretch>
            <a:fillRect/>
          </a:stretch>
        </p:blipFill>
        <p:spPr>
          <a:xfrm>
            <a:off x="122505" y="4903874"/>
            <a:ext cx="2793262" cy="1514475"/>
          </a:xfrm>
          <a:prstGeom prst="rect">
            <a:avLst/>
          </a:prstGeom>
        </p:spPr>
      </p:pic>
    </p:spTree>
    <p:extLst>
      <p:ext uri="{BB962C8B-B14F-4D97-AF65-F5344CB8AC3E}">
        <p14:creationId xmlns:p14="http://schemas.microsoft.com/office/powerpoint/2010/main" val="13956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KivaTeam</a:t>
            </a:r>
            <a:endParaRPr lang="en-US" dirty="0"/>
          </a:p>
        </p:txBody>
      </p:sp>
      <p:sp>
        <p:nvSpPr>
          <p:cNvPr id="3" name="Content Placeholder 2"/>
          <p:cNvSpPr>
            <a:spLocks noGrp="1"/>
          </p:cNvSpPr>
          <p:nvPr>
            <p:ph idx="1"/>
          </p:nvPr>
        </p:nvSpPr>
        <p:spPr>
          <a:xfrm>
            <a:off x="712788" y="3012142"/>
            <a:ext cx="7716838" cy="467658"/>
          </a:xfrm>
        </p:spPr>
        <p:txBody>
          <a:bodyPr/>
          <a:lstStyle/>
          <a:p>
            <a:r>
              <a:rPr lang="en-US" dirty="0"/>
              <a:t>http://</a:t>
            </a:r>
            <a:r>
              <a:rPr lang="en-US" dirty="0" err="1"/>
              <a:t>www.kiva.org</a:t>
            </a:r>
            <a:r>
              <a:rPr lang="en-US" dirty="0"/>
              <a:t>/teams</a:t>
            </a:r>
          </a:p>
        </p:txBody>
      </p:sp>
    </p:spTree>
    <p:extLst>
      <p:ext uri="{BB962C8B-B14F-4D97-AF65-F5344CB8AC3E}">
        <p14:creationId xmlns:p14="http://schemas.microsoft.com/office/powerpoint/2010/main" val="645975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2788" y="1371600"/>
            <a:ext cx="2478631" cy="1447800"/>
          </a:xfrm>
        </p:spPr>
        <p:txBody>
          <a:bodyPr>
            <a:normAutofit fontScale="90000"/>
          </a:bodyPr>
          <a:lstStyle/>
          <a:p>
            <a:r>
              <a:rPr lang="en-US" dirty="0" smtClean="0"/>
              <a:t>Teams Page</a:t>
            </a:r>
            <a:endParaRPr lang="en-US" dirty="0"/>
          </a:p>
        </p:txBody>
      </p:sp>
      <p:pic>
        <p:nvPicPr>
          <p:cNvPr id="4" name="Picture 4"/>
          <p:cNvPicPr>
            <a:picLocks noChangeAspect="1"/>
          </p:cNvPicPr>
          <p:nvPr/>
        </p:nvPicPr>
        <p:blipFill>
          <a:blip r:embed="rId3"/>
          <a:stretch>
            <a:fillRect/>
          </a:stretch>
        </p:blipFill>
        <p:spPr>
          <a:xfrm>
            <a:off x="3363056" y="977030"/>
            <a:ext cx="5387026" cy="5611820"/>
          </a:xfrm>
          <a:prstGeom prst="rect">
            <a:avLst/>
          </a:prstGeom>
        </p:spPr>
      </p:pic>
    </p:spTree>
    <p:extLst>
      <p:ext uri="{BB962C8B-B14F-4D97-AF65-F5344CB8AC3E}">
        <p14:creationId xmlns:p14="http://schemas.microsoft.com/office/powerpoint/2010/main" val="342283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81028" y="1056258"/>
            <a:ext cx="4608159" cy="5644567"/>
          </a:xfrm>
          <a:prstGeom prst="rect">
            <a:avLst/>
          </a:prstGeom>
        </p:spPr>
      </p:pic>
      <p:sp>
        <p:nvSpPr>
          <p:cNvPr id="3" name="标题 1"/>
          <p:cNvSpPr>
            <a:spLocks noGrp="1"/>
          </p:cNvSpPr>
          <p:nvPr>
            <p:ph type="title"/>
          </p:nvPr>
        </p:nvSpPr>
        <p:spPr>
          <a:xfrm>
            <a:off x="712788" y="1371600"/>
            <a:ext cx="2478631" cy="1447800"/>
          </a:xfrm>
        </p:spPr>
        <p:txBody>
          <a:bodyPr>
            <a:normAutofit/>
          </a:bodyPr>
          <a:lstStyle/>
          <a:p>
            <a:r>
              <a:rPr lang="en-US" dirty="0" smtClean="0"/>
              <a:t>About</a:t>
            </a:r>
            <a:endParaRPr lang="en-US" dirty="0"/>
          </a:p>
        </p:txBody>
      </p:sp>
    </p:spTree>
    <p:extLst>
      <p:ext uri="{BB962C8B-B14F-4D97-AF65-F5344CB8AC3E}">
        <p14:creationId xmlns:p14="http://schemas.microsoft.com/office/powerpoint/2010/main" val="177347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Loan members page</a:t>
            </a:r>
            <a:endParaRPr lang="en-US" dirty="0"/>
          </a:p>
        </p:txBody>
      </p:sp>
      <p:pic>
        <p:nvPicPr>
          <p:cNvPr id="4" name="Picture 3"/>
          <p:cNvPicPr>
            <a:picLocks noChangeAspect="1"/>
          </p:cNvPicPr>
          <p:nvPr/>
        </p:nvPicPr>
        <p:blipFill>
          <a:blip r:embed="rId3"/>
          <a:stretch>
            <a:fillRect/>
          </a:stretch>
        </p:blipFill>
        <p:spPr>
          <a:xfrm>
            <a:off x="1648492" y="2674331"/>
            <a:ext cx="5720177" cy="4066687"/>
          </a:xfrm>
          <a:prstGeom prst="rect">
            <a:avLst/>
          </a:prstGeom>
        </p:spPr>
      </p:pic>
    </p:spTree>
    <p:extLst>
      <p:ext uri="{BB962C8B-B14F-4D97-AF65-F5344CB8AC3E}">
        <p14:creationId xmlns:p14="http://schemas.microsoft.com/office/powerpoint/2010/main" val="1380960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07737" y="1152395"/>
            <a:ext cx="4723148" cy="5245791"/>
          </a:xfrm>
          <a:prstGeom prst="rect">
            <a:avLst/>
          </a:prstGeom>
        </p:spPr>
      </p:pic>
      <p:sp>
        <p:nvSpPr>
          <p:cNvPr id="2" name="文本框 1"/>
          <p:cNvSpPr txBox="1"/>
          <p:nvPr/>
        </p:nvSpPr>
        <p:spPr>
          <a:xfrm>
            <a:off x="951978" y="1540701"/>
            <a:ext cx="3369501" cy="1077218"/>
          </a:xfrm>
          <a:prstGeom prst="rect">
            <a:avLst/>
          </a:prstGeom>
          <a:noFill/>
        </p:spPr>
        <p:txBody>
          <a:bodyPr wrap="square" rtlCol="0">
            <a:spAutoFit/>
          </a:bodyPr>
          <a:lstStyle/>
          <a:p>
            <a:r>
              <a:rPr lang="en-US" sz="3200" dirty="0" smtClean="0">
                <a:solidFill>
                  <a:schemeClr val="bg1"/>
                </a:solidFill>
              </a:rPr>
              <a:t>Member’s page of each team</a:t>
            </a:r>
            <a:endParaRPr lang="en-US" sz="3200" dirty="0">
              <a:solidFill>
                <a:schemeClr val="bg1"/>
              </a:solidFill>
            </a:endParaRPr>
          </a:p>
        </p:txBody>
      </p:sp>
    </p:spTree>
    <p:extLst>
      <p:ext uri="{BB962C8B-B14F-4D97-AF65-F5344CB8AC3E}">
        <p14:creationId xmlns:p14="http://schemas.microsoft.com/office/powerpoint/2010/main" val="3530543211"/>
      </p:ext>
    </p:extLst>
  </p:cSld>
  <p:clrMapOvr>
    <a:masterClrMapping/>
  </p:clrMapOvr>
</p:sld>
</file>

<file path=ppt/theme/theme1.xml><?xml version="1.0" encoding="utf-8"?>
<a:theme xmlns:a="http://schemas.openxmlformats.org/drawingml/2006/main" name="Sky">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Sky">
      <a:majorFont>
        <a:latin typeface="Arial Rounded MT Bold"/>
        <a:ea typeface=""/>
        <a:cs typeface=""/>
        <a:font script="Jpan" typeface="ＭＳ Ｐゴシック"/>
        <a:font script="Hans" typeface="宋体"/>
        <a:font script="Hant" typeface="新細明體"/>
      </a:majorFont>
      <a:minorFont>
        <a:latin typeface="Arial Rounded MT Bold"/>
        <a:ea typeface=""/>
        <a:cs typeface=""/>
        <a:font script="Jpan" typeface="ＭＳ Ｐゴシック"/>
        <a:font script="Hans" typeface="宋体"/>
        <a:font script="Hant" typeface="新細明體"/>
      </a:minorFont>
    </a:fontScheme>
    <a:fmtScheme name="Sky">
      <a:fillStyleLst>
        <a:solidFill>
          <a:schemeClr val="phClr"/>
        </a:solidFill>
        <a:solidFill>
          <a:schemeClr val="phClr">
            <a:alpha val="50000"/>
          </a:schemeClr>
        </a:solidFill>
        <a:gradFill rotWithShape="1">
          <a:gsLst>
            <a:gs pos="0">
              <a:schemeClr val="phClr">
                <a:shade val="30000"/>
                <a:satMod val="130000"/>
              </a:schemeClr>
            </a:gs>
            <a:gs pos="80000">
              <a:schemeClr val="phClr">
                <a:shade val="93000"/>
                <a:satMod val="130000"/>
              </a:schemeClr>
            </a:gs>
            <a:gs pos="100000">
              <a:schemeClr val="phClr">
                <a:shade val="94000"/>
                <a:satMod val="135000"/>
              </a:schemeClr>
            </a:gs>
          </a:gsLst>
          <a:lin ang="14400000" scaled="1"/>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63500" cap="flat" cmpd="sng" algn="ctr">
          <a:solidFill>
            <a:schemeClr val="phClr"/>
          </a:solidFill>
          <a:prstDash val="solid"/>
        </a:ln>
      </a:lnStyleLst>
      <a:effectStyleLst>
        <a:effectStyle>
          <a:effectLst/>
        </a:effectStyle>
        <a:effectStyle>
          <a:effectLst>
            <a:outerShdw blurRad="88900" dist="63500" dir="3000000" algn="br" rotWithShape="0">
              <a:srgbClr val="000000">
                <a:alpha val="35000"/>
              </a:srgbClr>
            </a:outerShdw>
          </a:effectLst>
        </a:effectStyle>
        <a:effectStyle>
          <a:effectLst>
            <a:innerShdw blurRad="50800" dist="25400" dir="6600000">
              <a:srgbClr val="000000">
                <a:alpha val="50000"/>
              </a:srgbClr>
            </a:innerShdw>
            <a:reflection blurRad="12700" stA="26000" endPos="28000" dist="38100" dir="5400000" sy="-100000" rotWithShape="0"/>
          </a:effectLst>
        </a:effectStyle>
      </a:effectStyleLst>
      <a:bgFillStyleLst>
        <a:solidFill>
          <a:schemeClr val="phClr"/>
        </a:solidFill>
        <a:gradFill rotWithShape="1">
          <a:gsLst>
            <a:gs pos="0">
              <a:schemeClr val="phClr">
                <a:tint val="100000"/>
                <a:satMod val="140000"/>
                <a:lumMod val="105000"/>
              </a:schemeClr>
            </a:gs>
            <a:gs pos="100000">
              <a:schemeClr val="phClr">
                <a:shade val="20000"/>
                <a:satMod val="250000"/>
                <a:lumMod val="110000"/>
              </a:schemeClr>
            </a:gs>
          </a:gsLst>
          <a:path path="circle">
            <a:fillToRect l="50000" t="50000" r="50000" b="50000"/>
          </a:path>
        </a:gradFill>
        <a:gradFill rotWithShape="1">
          <a:gsLst>
            <a:gs pos="0">
              <a:schemeClr val="phClr">
                <a:tint val="80000"/>
                <a:satMod val="300000"/>
              </a:schemeClr>
            </a:gs>
            <a:gs pos="100000">
              <a:schemeClr val="phClr">
                <a:shade val="30000"/>
                <a:satMod val="20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2176</TotalTime>
  <Words>1188</Words>
  <Application>Microsoft Office PowerPoint</Application>
  <PresentationFormat>全屏显示(4:3)</PresentationFormat>
  <Paragraphs>183</Paragraphs>
  <Slides>38</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38</vt:i4>
      </vt:variant>
    </vt:vector>
  </HeadingPairs>
  <TitlesOfParts>
    <vt:vector size="42" baseType="lpstr">
      <vt:lpstr>Arial Rounded MT Bold</vt:lpstr>
      <vt:lpstr>宋体</vt:lpstr>
      <vt:lpstr>Calibri</vt:lpstr>
      <vt:lpstr>Sky</vt:lpstr>
      <vt:lpstr>Kiva Team Analysis</vt:lpstr>
      <vt:lpstr>Overview</vt:lpstr>
      <vt:lpstr>What is           ?</vt:lpstr>
      <vt:lpstr>How          works</vt:lpstr>
      <vt:lpstr>KivaTeam</vt:lpstr>
      <vt:lpstr>Teams Page</vt:lpstr>
      <vt:lpstr>About</vt:lpstr>
      <vt:lpstr>Loan members page</vt:lpstr>
      <vt:lpstr>PowerPoint 演示文稿</vt:lpstr>
      <vt:lpstr>PowerPoint 演示文稿</vt:lpstr>
      <vt:lpstr>Web scrapping</vt:lpstr>
      <vt:lpstr>Campaign Categories</vt:lpstr>
      <vt:lpstr>Countries that receive most loans</vt:lpstr>
      <vt:lpstr>Countries and cities that have most members</vt:lpstr>
      <vt:lpstr>Comment</vt:lpstr>
      <vt:lpstr>There are more women come to Kiva to ask for support</vt:lpstr>
      <vt:lpstr>How Kiva is doing?</vt:lpstr>
      <vt:lpstr>Comment</vt:lpstr>
      <vt:lpstr>Regression</vt:lpstr>
      <vt:lpstr>Loans per member V.S Total amount lent </vt:lpstr>
      <vt:lpstr>Comments</vt:lpstr>
      <vt:lpstr>                                           coef            std err          t              P&gt;|t|            [95.0% Conf. Int.] Intercept                    1.983e+04   2371.573     8.360       0.000        1.52e+04  2.45e+04 loans_per_member    26.2967       2.854          9.215       0.000        20.703    31.891</vt:lpstr>
      <vt:lpstr>Total loans V.S Total amount lent (for each team) </vt:lpstr>
      <vt:lpstr>Comments</vt:lpstr>
      <vt:lpstr>PowerPoint 演示文稿</vt:lpstr>
      <vt:lpstr>Borrow female count V.S Total amount get (for each borrow campaign) </vt:lpstr>
      <vt:lpstr>Comments</vt:lpstr>
      <vt:lpstr>                                                      coef             std err         t               P&gt;|t|         [95.0% Conf. Int.] Intercept                               177.4254    684.934        0.259         0.796     -1165.161  1520.012 borrower_female_count    45.0965      0.125           360.383      0.000        44.851    45.342</vt:lpstr>
      <vt:lpstr>Borrow male count V.S Total amount get (for each borrow campaign)</vt:lpstr>
      <vt:lpstr>Comments</vt:lpstr>
      <vt:lpstr>                                                 coef              std err            t                P&gt;|t|        [95.0% Conf. Int.] Intercept                       1750.6078        717.131         2.441         0.015       344.911  3156.305 borrower_male_count   102.2201         0.298        342.531       0.000       101.635   102.805</vt:lpstr>
      <vt:lpstr>Introduction length V.S Total amount lent </vt:lpstr>
      <vt:lpstr>                          coef          std err               t           P&gt;|t|         [95.0% Conf. Int.] Intercept   1.126e+04   2987.940      3.767      0.000      5399.396  1.71e+04 intro_len    501.6788     96.208           5.215      0.000       313.094   690.263</vt:lpstr>
      <vt:lpstr>Regression Summary</vt:lpstr>
      <vt:lpstr>Loans Located</vt:lpstr>
      <vt:lpstr>Comment: Why Peru and Philippines</vt:lpstr>
      <vt:lpstr>Members Located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Kiva Team Analysis</dc:title>
  <dc:creator>Windows User</dc:creator>
  <cp:lastModifiedBy>Windows User</cp:lastModifiedBy>
  <cp:revision>95</cp:revision>
  <dcterms:created xsi:type="dcterms:W3CDTF">2014-08-06T07:22:41Z</dcterms:created>
  <dcterms:modified xsi:type="dcterms:W3CDTF">2014-08-12T01:46:51Z</dcterms:modified>
</cp:coreProperties>
</file>